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sldIdLst>
    <p:sldId id="256" r:id="rId2"/>
    <p:sldId id="365" r:id="rId3"/>
    <p:sldId id="265" r:id="rId4"/>
    <p:sldId id="522" r:id="rId5"/>
    <p:sldId id="266" r:id="rId6"/>
    <p:sldId id="270" r:id="rId7"/>
    <p:sldId id="510" r:id="rId8"/>
    <p:sldId id="517" r:id="rId9"/>
    <p:sldId id="518" r:id="rId10"/>
    <p:sldId id="519" r:id="rId11"/>
    <p:sldId id="259" r:id="rId12"/>
    <p:sldId id="450" r:id="rId13"/>
    <p:sldId id="514" r:id="rId14"/>
    <p:sldId id="523" r:id="rId15"/>
    <p:sldId id="501" r:id="rId16"/>
    <p:sldId id="524" r:id="rId17"/>
    <p:sldId id="525" r:id="rId18"/>
    <p:sldId id="526" r:id="rId19"/>
    <p:sldId id="527" r:id="rId20"/>
    <p:sldId id="503" r:id="rId21"/>
    <p:sldId id="499" r:id="rId22"/>
    <p:sldId id="500" r:id="rId23"/>
    <p:sldId id="498" r:id="rId24"/>
    <p:sldId id="492" r:id="rId25"/>
    <p:sldId id="529" r:id="rId26"/>
    <p:sldId id="531" r:id="rId2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246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D966"/>
    <a:srgbClr val="DBDBDB"/>
    <a:srgbClr val="F8CBAD"/>
    <a:srgbClr val="C5E0B4"/>
    <a:srgbClr val="BDD7EE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95" autoAdjust="0"/>
  </p:normalViewPr>
  <p:slideViewPr>
    <p:cSldViewPr snapToGrid="0" showGuides="1">
      <p:cViewPr varScale="1">
        <p:scale>
          <a:sx n="111" d="100"/>
          <a:sy n="111" d="100"/>
        </p:scale>
        <p:origin x="672" y="114"/>
      </p:cViewPr>
      <p:guideLst>
        <p:guide pos="5246"/>
        <p:guide orient="horz" pos="2069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28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40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3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r>
              <a:rPr lang="ko-KR" altLang="en-US" dirty="0"/>
              <a:t>장르 분석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1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2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8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3" r="126"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73475"/>
            <a:ext cx="11315700" cy="251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65353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20D200DC-3377-4FDB-8949-B1FCB8153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9" t="26395"/>
          <a:stretch/>
        </p:blipFill>
        <p:spPr>
          <a:xfrm>
            <a:off x="0" y="0"/>
            <a:ext cx="1066956" cy="10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microsoft.com/office/2007/relationships/hdphoto" Target="../media/hdphoto3.wdp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g"/><Relationship Id="rId11" Type="http://schemas.openxmlformats.org/officeDocument/2006/relationships/image" Target="../media/image54.png"/><Relationship Id="rId5" Type="http://schemas.openxmlformats.org/officeDocument/2006/relationships/image" Target="../media/image48.jp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컨셉을 살린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전투에 집중할 수 있는 </a:t>
            </a:r>
            <a:r>
              <a:rPr lang="en-US" altLang="ko-KR" sz="2400" dirty="0">
                <a:solidFill>
                  <a:schemeClr val="bg1"/>
                </a:solidFill>
              </a:rPr>
              <a:t>UI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625055"/>
            <a:ext cx="4114800" cy="852488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546667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746622654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덕분에 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ko-KR" altLang="en-US" sz="1200" dirty="0"/>
                        <a:t> 장르에 경험이 많다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최근 회사에서 신규 프로젝트에 참가하게 되어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없어졌다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플레이 선정 기준으로 하고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여러 커뮤니티를 다니며 소통을 하기 때문에 신작 게임의 소식에 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59898964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차별점이 없는 게임의 경우 쉽게 질려 그만둘 우려가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/>
        </p:blipFill>
        <p:spPr bwMode="auto">
          <a:xfrm>
            <a:off x="393055" y="801307"/>
            <a:ext cx="1464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950176"/>
              </p:ext>
            </p:extLst>
          </p:nvPr>
        </p:nvGraphicFramePr>
        <p:xfrm>
          <a:off x="1927914" y="839616"/>
          <a:ext cx="2782919" cy="187334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5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7" name="표 개체 틀 10">
            <a:extLst>
              <a:ext uri="{FF2B5EF4-FFF2-40B4-BE49-F238E27FC236}">
                <a16:creationId xmlns:a16="http://schemas.microsoft.com/office/drawing/2014/main" id="{8115C0EF-BE97-4F1B-91AF-3CD321843BF0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307604604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커뮤니티에 플레이 후기 글과 홍보 글을 읽고 플레이를 결심하고 플레이 스토어에 접속했다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최대한 활용해 기초 지식을 쌓은 후 플레이 했기 때문에 쉽게 게임에 적응할 수 있었다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단점인 조작의 불편함을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커스터마이징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을 통해 해소 할 수 있는 점을 높게 평가함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6635"/>
              </p:ext>
            </p:extLst>
          </p:nvPr>
        </p:nvGraphicFramePr>
        <p:xfrm>
          <a:off x="5274031" y="3655374"/>
          <a:ext cx="6338851" cy="2593026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340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589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50239"/>
              </p:ext>
            </p:extLst>
          </p:nvPr>
        </p:nvGraphicFramePr>
        <p:xfrm>
          <a:off x="437742" y="3655374"/>
          <a:ext cx="4758015" cy="2593026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546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3837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7643374"/>
              </p:ext>
            </p:extLst>
          </p:nvPr>
        </p:nvGraphicFramePr>
        <p:xfrm>
          <a:off x="436121" y="893716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NO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씬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레이어 기획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769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126040"/>
            <a:ext cx="6021428" cy="1934526"/>
            <a:chOff x="4767989" y="3961713"/>
            <a:chExt cx="6313554" cy="20283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8089902" y="5694560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3" idx="2"/>
              <a:endCxn id="14" idx="3"/>
            </p:cNvCxnSpPr>
            <p:nvPr/>
          </p:nvCxnSpPr>
          <p:spPr>
            <a:xfrm rot="5400000">
              <a:off x="9664006" y="5173027"/>
              <a:ext cx="139577" cy="1199020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8B7CD7-D741-4F4D-A8FC-8A3FBE6019CC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8612093" y="5544107"/>
              <a:ext cx="0" cy="15045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376958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484820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376958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2681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376958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376958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2682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511314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136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09712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2" y="1033844"/>
            <a:ext cx="3168327" cy="2222364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346982A-FFBA-4060-85FB-D8E8622C2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4" y="690856"/>
            <a:ext cx="3540355" cy="1587388"/>
          </a:xfrm>
        </p:spPr>
      </p:pic>
      <p:pic>
        <p:nvPicPr>
          <p:cNvPr id="6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AE39C7E6-F7ED-4723-AA57-00F912EFA9C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2599215"/>
            <a:ext cx="3540357" cy="1972145"/>
          </a:xfr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DC1719BB-26EF-41E7-AB6C-B382B8008E03}"/>
              </a:ext>
            </a:extLst>
          </p:cNvPr>
          <p:cNvSpPr txBox="1">
            <a:spLocks/>
          </p:cNvSpPr>
          <p:nvPr/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D8025C3E-7313-4402-800D-A8803BC59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037421"/>
              </p:ext>
            </p:extLst>
          </p:nvPr>
        </p:nvGraphicFramePr>
        <p:xfrm>
          <a:off x="4359745" y="690856"/>
          <a:ext cx="7241706" cy="569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34852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3449814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이미지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캐릭터의 상태 값을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창에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상태를 이미지를 통하 한번에 확인할 수 있도록 하기 위해 연관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모아 놓음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개수는 없는 경우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 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중앙에 숫치 값 텍스트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방어막 개수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개수 만큼 출력 우측부터 삭제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적용된 버프 이미지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좌측부터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왼쪽 정렬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656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위치를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게임을 진행하기 위한 필수 정보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텍스트로 현재 진행 정도를 확인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이미지로 다음 진행할 방을 선택할 때 필요한 방정보를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해당 정보는 필요가 없으며 좁은 화면을 차지하고 있기 때문에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3751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위치와 인접한 방의 정보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05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우측 하단에 배치되는 공격 관련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공격 버튼을 기준으로 스킬 버튼들을 둥글게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엄지손가락으로 터치가 쉬운 범위에 스킬 버튼과 공격 버튼을 배치함으로 조작의 편의성 올림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76562"/>
                  </a:ext>
                </a:extLst>
              </a:tr>
              <a:tr h="1052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 변경 버튼을 화면 최 우측에 배치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 터치 시 사용하는 무기가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오랜 시간 유지하는 것으로 아이템 정보를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미스로 유저가 원하지 않은 시점에 무기가 변경되는 것을 방지하기 위해 조작 범위 안쪽에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5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개로 분리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가까이에 위치하게 되면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이미지가 변경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저가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 가능한 상태인지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통해 직관적으로 알 수 있어야 한다고 판단했음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8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81AC0F-D5F6-4D6C-A882-4010C36E5B48}"/>
              </a:ext>
            </a:extLst>
          </p:cNvPr>
          <p:cNvSpPr txBox="1"/>
          <p:nvPr/>
        </p:nvSpPr>
        <p:spPr>
          <a:xfrm>
            <a:off x="604776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2DC7-F49F-4BB0-8301-E50D2F7617F1}"/>
              </a:ext>
            </a:extLst>
          </p:cNvPr>
          <p:cNvSpPr txBox="1"/>
          <p:nvPr/>
        </p:nvSpPr>
        <p:spPr>
          <a:xfrm>
            <a:off x="1570467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5DB9C-F067-48EB-8246-38666177B9DC}"/>
              </a:ext>
            </a:extLst>
          </p:cNvPr>
          <p:cNvSpPr txBox="1"/>
          <p:nvPr/>
        </p:nvSpPr>
        <p:spPr>
          <a:xfrm>
            <a:off x="1532367" y="13096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589B0-D620-47C3-B2C7-1261BD4F9785}"/>
              </a:ext>
            </a:extLst>
          </p:cNvPr>
          <p:cNvSpPr txBox="1"/>
          <p:nvPr/>
        </p:nvSpPr>
        <p:spPr>
          <a:xfrm>
            <a:off x="623826" y="16431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678A2-5935-4B4B-94C6-86800B22E695}"/>
              </a:ext>
            </a:extLst>
          </p:cNvPr>
          <p:cNvSpPr txBox="1"/>
          <p:nvPr/>
        </p:nvSpPr>
        <p:spPr>
          <a:xfrm>
            <a:off x="624058" y="26029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C519C-29B1-4D58-9E7A-2713A906307F}"/>
              </a:ext>
            </a:extLst>
          </p:cNvPr>
          <p:cNvSpPr txBox="1"/>
          <p:nvPr/>
        </p:nvSpPr>
        <p:spPr>
          <a:xfrm>
            <a:off x="631593" y="299315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pic>
        <p:nvPicPr>
          <p:cNvPr id="17" name="내용 개체 틀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5F49132-0384-4ECC-88F2-895720FF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4782046"/>
            <a:ext cx="2168760" cy="1608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DBB58-3271-48A3-ABC8-B38598A98BB7}"/>
              </a:ext>
            </a:extLst>
          </p:cNvPr>
          <p:cNvSpPr txBox="1"/>
          <p:nvPr/>
        </p:nvSpPr>
        <p:spPr>
          <a:xfrm>
            <a:off x="637483" y="4822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20925-D315-4BB0-AC87-EA5AF1DC5226}"/>
              </a:ext>
            </a:extLst>
          </p:cNvPr>
          <p:cNvSpPr txBox="1"/>
          <p:nvPr/>
        </p:nvSpPr>
        <p:spPr>
          <a:xfrm>
            <a:off x="2190984" y="517091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</a:t>
            </a:r>
            <a:endParaRPr lang="ko-KR" altLang="en-US" sz="1200" dirty="0"/>
          </a:p>
        </p:txBody>
      </p:sp>
      <p:pic>
        <p:nvPicPr>
          <p:cNvPr id="21" name="내용 개체 틀 40">
            <a:extLst>
              <a:ext uri="{FF2B5EF4-FFF2-40B4-BE49-F238E27FC236}">
                <a16:creationId xmlns:a16="http://schemas.microsoft.com/office/drawing/2014/main" id="{CEC40F60-91F3-46FE-9027-C8316384C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9" t="72496" r="8710" b="2263"/>
          <a:stretch/>
        </p:blipFill>
        <p:spPr>
          <a:xfrm>
            <a:off x="3311762" y="4782047"/>
            <a:ext cx="817326" cy="792463"/>
          </a:xfrm>
          <a:prstGeom prst="rect">
            <a:avLst/>
          </a:prstGeom>
        </p:spPr>
      </p:pic>
      <p:pic>
        <p:nvPicPr>
          <p:cNvPr id="3" name="그림 2" descr="전자기기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162DE660-F365-41A8-B382-92887C59F7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7" t="55070" r="3764" b="39213"/>
          <a:stretch/>
        </p:blipFill>
        <p:spPr>
          <a:xfrm>
            <a:off x="3311762" y="5570134"/>
            <a:ext cx="817326" cy="82004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6E21DA3-0B13-4368-A316-E3EE8DC73EA4}"/>
              </a:ext>
            </a:extLst>
          </p:cNvPr>
          <p:cNvCxnSpPr>
            <a:cxnSpLocks/>
            <a:stCxn id="23" idx="4"/>
            <a:endCxn id="3" idx="1"/>
          </p:cNvCxnSpPr>
          <p:nvPr/>
        </p:nvCxnSpPr>
        <p:spPr>
          <a:xfrm rot="16200000" flipH="1">
            <a:off x="3052709" y="5721101"/>
            <a:ext cx="147190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A3C5540-28D9-4272-ADD0-869393DBD604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rot="5400000" flipH="1" flipV="1">
            <a:off x="2821821" y="5297305"/>
            <a:ext cx="608966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8C1C39-2D79-4140-8431-0C08559B81B0}"/>
              </a:ext>
            </a:extLst>
          </p:cNvPr>
          <p:cNvSpPr/>
          <p:nvPr/>
        </p:nvSpPr>
        <p:spPr>
          <a:xfrm>
            <a:off x="2917034" y="5787245"/>
            <a:ext cx="47625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A16783-E85C-439F-9AB5-E640F9813F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38375" y="5810105"/>
            <a:ext cx="678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76A996-569A-4B55-991D-BDD9C0C3FCCE}"/>
              </a:ext>
            </a:extLst>
          </p:cNvPr>
          <p:cNvSpPr txBox="1"/>
          <p:nvPr/>
        </p:nvSpPr>
        <p:spPr>
          <a:xfrm>
            <a:off x="3367142" y="48222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66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F099B313-706E-4439-9CBF-BD14D7A6D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94621214"/>
              </p:ext>
            </p:extLst>
          </p:nvPr>
        </p:nvGraphicFramePr>
        <p:xfrm>
          <a:off x="7589838" y="1750617"/>
          <a:ext cx="4153883" cy="441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950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 값 출력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몬스터의 체력과 상태 값을 출력하는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방에 입장했을 때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보스가 처지 되었을 때 다시 사라짐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보유한 현재 재화를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인벤토리 등 부가 기능들을 하나로 묶어 따로 팝업으로 출력하는 버튼을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/>
                        <a:t>미니맵</a:t>
                      </a:r>
                      <a:r>
                        <a:rPr lang="ko-KR" altLang="en-US" sz="1000" dirty="0"/>
                        <a:t> 출력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되지 않음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방을 클리어 했을 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유저캐릭터</a:t>
                      </a:r>
                      <a:r>
                        <a:rPr lang="en-US" altLang="ko-KR" sz="1000" dirty="0"/>
                        <a:t>/NPC </a:t>
                      </a:r>
                      <a:r>
                        <a:rPr lang="ko-KR" altLang="en-US" sz="1000" dirty="0"/>
                        <a:t>상단에 텍스트 또는 이미지 출력 범위 지정됨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보스 몬스터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이름 텍스트 출력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일반 몬스터와 유저캐릭터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체력 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게임 진행 사항 중 중요한 정보를 하단에 텍스트로 시스템 메시지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24193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C5CB5-85C6-4C41-912D-B77E9810B403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8D42AC-7E22-4292-B1E5-1A4337246C50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C510D-4CCD-4A8B-BCBC-6B881166D6A9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FE939-9D9D-4708-A402-A8F2D8B07B1E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6B4A2-884D-4C8D-9874-2E8F77998791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C7104-FE9A-4C5F-9DDC-31C2FA051069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07ADC-1861-4AA4-9783-9CF826A7FBD7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A46F04-F22A-4A34-A75C-E592295C7FE0}"/>
              </a:ext>
            </a:extLst>
          </p:cNvPr>
          <p:cNvSpPr/>
          <p:nvPr/>
        </p:nvSpPr>
        <p:spPr>
          <a:xfrm>
            <a:off x="5050323" y="4303668"/>
            <a:ext cx="1679589" cy="12636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 범위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1CFD-586E-411B-9564-B8789C711E4D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2B672-9A52-4EB7-9C0E-FF763EC95DBB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6D71A9-529C-4215-9F87-3BB4910D2421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D01781-1514-4F86-B992-0C879B4D8B15}"/>
              </a:ext>
            </a:extLst>
          </p:cNvPr>
          <p:cNvSpPr/>
          <p:nvPr/>
        </p:nvSpPr>
        <p:spPr>
          <a:xfrm>
            <a:off x="6867335" y="3908396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9344187A-828A-4ECE-B5CE-21D84851B529}"/>
              </a:ext>
            </a:extLst>
          </p:cNvPr>
          <p:cNvSpPr/>
          <p:nvPr/>
        </p:nvSpPr>
        <p:spPr>
          <a:xfrm>
            <a:off x="6867335" y="315595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E328CBAB-8FD3-400A-9942-68F1AE26D77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719733" y="2793872"/>
            <a:ext cx="490236" cy="36207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3">
            <a:extLst>
              <a:ext uri="{FF2B5EF4-FFF2-40B4-BE49-F238E27FC236}">
                <a16:creationId xmlns:a16="http://schemas.microsoft.com/office/drawing/2014/main" id="{7B79DAD6-EC64-4126-AE75-BF76B01B0CCD}"/>
              </a:ext>
            </a:extLst>
          </p:cNvPr>
          <p:cNvCxnSpPr>
            <a:cxnSpLocks/>
            <a:stCxn id="55" idx="0"/>
            <a:endCxn id="57" idx="3"/>
          </p:cNvCxnSpPr>
          <p:nvPr/>
        </p:nvCxnSpPr>
        <p:spPr>
          <a:xfrm rot="16200000" flipV="1">
            <a:off x="5637669" y="2213914"/>
            <a:ext cx="318256" cy="4933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>
            <a:extLst>
              <a:ext uri="{FF2B5EF4-FFF2-40B4-BE49-F238E27FC236}">
                <a16:creationId xmlns:a16="http://schemas.microsoft.com/office/drawing/2014/main" id="{E3065CB4-BE8F-49E4-8206-6C104EE4632E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7209969" y="3384373"/>
            <a:ext cx="0" cy="52402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C0F41A-FBC8-4BB4-8F3D-00904365BC39}"/>
              </a:ext>
            </a:extLst>
          </p:cNvPr>
          <p:cNvSpPr/>
          <p:nvPr/>
        </p:nvSpPr>
        <p:spPr>
          <a:xfrm>
            <a:off x="448279" y="333533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1" name="직선 화살표 연결선 29">
            <a:extLst>
              <a:ext uri="{FF2B5EF4-FFF2-40B4-BE49-F238E27FC236}">
                <a16:creationId xmlns:a16="http://schemas.microsoft.com/office/drawing/2014/main" id="{91B2581A-D7E8-4B85-A46F-9B0C7810F877}"/>
              </a:ext>
            </a:extLst>
          </p:cNvPr>
          <p:cNvCxnSpPr>
            <a:cxnSpLocks/>
            <a:stCxn id="50" idx="2"/>
            <a:endCxn id="43" idx="1"/>
          </p:cNvCxnSpPr>
          <p:nvPr/>
        </p:nvCxnSpPr>
        <p:spPr>
          <a:xfrm rot="16200000" flipH="1">
            <a:off x="835585" y="3572320"/>
            <a:ext cx="457936" cy="44446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2FD533-BC09-4349-9CF2-8E9727DB174D}"/>
              </a:ext>
            </a:extLst>
          </p:cNvPr>
          <p:cNvSpPr txBox="1"/>
          <p:nvPr/>
        </p:nvSpPr>
        <p:spPr>
          <a:xfrm>
            <a:off x="1342294" y="25866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62D2A-B40B-400D-9E58-03A4BA31D47D}"/>
              </a:ext>
            </a:extLst>
          </p:cNvPr>
          <p:cNvSpPr txBox="1"/>
          <p:nvPr/>
        </p:nvSpPr>
        <p:spPr>
          <a:xfrm>
            <a:off x="3238594" y="2547651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8929B-1C57-401F-AA4A-CCAF4FA4772C}"/>
              </a:ext>
            </a:extLst>
          </p:cNvPr>
          <p:cNvSpPr txBox="1"/>
          <p:nvPr/>
        </p:nvSpPr>
        <p:spPr>
          <a:xfrm>
            <a:off x="4827187" y="25758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C7F37D-835E-4E3C-9C9F-960A403223A1}"/>
              </a:ext>
            </a:extLst>
          </p:cNvPr>
          <p:cNvSpPr txBox="1"/>
          <p:nvPr/>
        </p:nvSpPr>
        <p:spPr>
          <a:xfrm>
            <a:off x="5931911" y="261972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C279FF-08ED-4F7C-AC75-DCAC9941DA35}"/>
              </a:ext>
            </a:extLst>
          </p:cNvPr>
          <p:cNvSpPr txBox="1"/>
          <p:nvPr/>
        </p:nvSpPr>
        <p:spPr>
          <a:xfrm>
            <a:off x="6014669" y="302034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02F4507E-01B3-4E23-BF63-6AD230D599BC}"/>
              </a:ext>
            </a:extLst>
          </p:cNvPr>
          <p:cNvSpPr/>
          <p:nvPr/>
        </p:nvSpPr>
        <p:spPr>
          <a:xfrm>
            <a:off x="4864847" y="2187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8" name="직선 화살표 연결선 33">
            <a:extLst>
              <a:ext uri="{FF2B5EF4-FFF2-40B4-BE49-F238E27FC236}">
                <a16:creationId xmlns:a16="http://schemas.microsoft.com/office/drawing/2014/main" id="{0B50F185-8A50-451F-A1F1-261DBC20716C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734885" y="3270162"/>
            <a:ext cx="1324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3">
            <a:extLst>
              <a:ext uri="{FF2B5EF4-FFF2-40B4-BE49-F238E27FC236}">
                <a16:creationId xmlns:a16="http://schemas.microsoft.com/office/drawing/2014/main" id="{7CCD0693-A06A-4DA0-8272-2B43BD46E9D3}"/>
              </a:ext>
            </a:extLst>
          </p:cNvPr>
          <p:cNvCxnSpPr>
            <a:cxnSpLocks/>
            <a:stCxn id="57" idx="1"/>
            <a:endCxn id="43" idx="0"/>
          </p:cNvCxnSpPr>
          <p:nvPr/>
        </p:nvCxnSpPr>
        <p:spPr>
          <a:xfrm rot="10800000" flipV="1">
            <a:off x="4012407" y="2301467"/>
            <a:ext cx="852440" cy="17820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4D8158-65FA-4E83-81AD-6D614514785B}"/>
              </a:ext>
            </a:extLst>
          </p:cNvPr>
          <p:cNvSpPr txBox="1"/>
          <p:nvPr/>
        </p:nvSpPr>
        <p:spPr>
          <a:xfrm>
            <a:off x="3895807" y="350665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7379A6-1A19-443E-9CD3-BAE58C3F1D6B}"/>
              </a:ext>
            </a:extLst>
          </p:cNvPr>
          <p:cNvSpPr txBox="1"/>
          <p:nvPr/>
        </p:nvSpPr>
        <p:spPr>
          <a:xfrm>
            <a:off x="3235791" y="516093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B24F1E15-359A-4002-BAB6-814A1898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84281"/>
              </p:ext>
            </p:extLst>
          </p:nvPr>
        </p:nvGraphicFramePr>
        <p:xfrm>
          <a:off x="7340671" y="1014293"/>
          <a:ext cx="4373734" cy="177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4018810404"/>
                    </a:ext>
                  </a:extLst>
                </a:gridCol>
              </a:tblGrid>
              <a:tr h="30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조이스틱 출력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71057"/>
                  </a:ext>
                </a:extLst>
              </a:tr>
              <a:tr h="14381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6337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3D6CF8C-6E07-415D-A716-45B0C033D0B6}"/>
              </a:ext>
            </a:extLst>
          </p:cNvPr>
          <p:cNvGrpSpPr/>
          <p:nvPr/>
        </p:nvGrpSpPr>
        <p:grpSpPr>
          <a:xfrm>
            <a:off x="447530" y="3857922"/>
            <a:ext cx="3508347" cy="1987194"/>
            <a:chOff x="2601235" y="766763"/>
            <a:chExt cx="5451243" cy="30876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5A228-6441-4E7F-ACCB-C51D8C78A6C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6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8625B6-9E65-4399-8C46-49AED959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D7F764-14F7-477D-8311-B5D15EF041F5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9EC7DF-D92B-45DC-864C-D8462DB60B9D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FE21E5F-A83B-4FDD-8AFE-35B2065E094B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A60080-8601-41F9-9357-6CA4D82082A2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885EE3-94D1-4AC2-BA9E-75480B029992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1FF4AD-918B-4305-873F-9055083DD4E0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0ADFB9-7D45-4007-9342-F795464D4A94}"/>
              </a:ext>
            </a:extLst>
          </p:cNvPr>
          <p:cNvGrpSpPr/>
          <p:nvPr/>
        </p:nvGrpSpPr>
        <p:grpSpPr>
          <a:xfrm>
            <a:off x="447530" y="1537965"/>
            <a:ext cx="3508347" cy="1987194"/>
            <a:chOff x="2601235" y="4237038"/>
            <a:chExt cx="5451243" cy="3087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8A082F-31CD-4B32-A396-FCDA0686B6A9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5D49F13-73B2-4213-8F90-D19805EE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E38F6F-9BBF-4B95-9A18-E5AFDEBFF451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4D56B6C-57B7-4689-AE0C-8AE92AC188DE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013710F-EBBA-466E-B8D5-A08F0738286D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1C8C1F-1BFE-44AF-9D3A-3CB88310CCF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BF2EAF-88B4-4582-A234-D645A711F2CD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94A21C9-9D0D-4C75-9F77-4D276E493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4475260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10DFE6CB-A8FF-43F8-9348-747B96C59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1414862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E43B27-EC69-44A3-ADD4-8DBAFC8C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3012874"/>
            <a:ext cx="2915730" cy="13686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18728-97C3-4AC8-AF14-95C77E0BCCD3}"/>
              </a:ext>
            </a:extLst>
          </p:cNvPr>
          <p:cNvSpPr/>
          <p:nvPr/>
        </p:nvSpPr>
        <p:spPr>
          <a:xfrm>
            <a:off x="447530" y="1057917"/>
            <a:ext cx="1769206" cy="393353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조이스틱 터치 영역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950165-8CCD-4A3C-B4F7-F348349DB93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955877" y="2099166"/>
            <a:ext cx="249840" cy="4323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6E8501-3D9E-48E1-AD74-862E9759D80A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955877" y="3697178"/>
            <a:ext cx="249840" cy="11543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5DE7F7-7AFD-4501-9D7C-7B92CE4301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3955877" y="4851519"/>
            <a:ext cx="249840" cy="3080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CD923-B96F-4FBD-825C-44CDFE2892B3}"/>
              </a:ext>
            </a:extLst>
          </p:cNvPr>
          <p:cNvGrpSpPr/>
          <p:nvPr/>
        </p:nvGrpSpPr>
        <p:grpSpPr>
          <a:xfrm>
            <a:off x="7750546" y="1494341"/>
            <a:ext cx="1130301" cy="1136623"/>
            <a:chOff x="8115299" y="4083077"/>
            <a:chExt cx="1130301" cy="1136623"/>
          </a:xfrm>
        </p:grpSpPr>
        <p:pic>
          <p:nvPicPr>
            <p:cNvPr id="45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CE0C9EA-7A14-44DF-99FC-50D2F1042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8" t="57618" r="73973" b="16820"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34A6A0B5-E7C7-493F-AF3D-40FF66D4FA8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0D3A09D-5616-4CD8-A8F0-FBE5D74F9978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FAE6DF48-6D02-4E7D-B557-AF9BF58B1A82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07B8F6E-1D33-4470-9041-924108DD933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82EA92AA-9C8F-48B4-AC9F-57B70B99B044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2AFCFF7F-46CD-4555-89B3-42378AB4426E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4D7DAA8-D1AD-4B87-8B38-3167BEB83EC4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668D62C-A813-4115-959B-E5A501BA313D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EB707AB-B932-4F1A-8E67-996607EFE7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57618" r="73973" b="16820"/>
          <a:stretch/>
        </p:blipFill>
        <p:spPr>
          <a:xfrm>
            <a:off x="9666405" y="1502354"/>
            <a:ext cx="1130301" cy="1136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84E2B0-D062-4FE1-81A8-039867CBB7DD}"/>
              </a:ext>
            </a:extLst>
          </p:cNvPr>
          <p:cNvSpPr txBox="1"/>
          <p:nvPr/>
        </p:nvSpPr>
        <p:spPr>
          <a:xfrm>
            <a:off x="8885123" y="2251617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28AC6A-0ACF-461B-AB53-D78CF4CC4BEF}"/>
              </a:ext>
            </a:extLst>
          </p:cNvPr>
          <p:cNvSpPr txBox="1"/>
          <p:nvPr/>
        </p:nvSpPr>
        <p:spPr>
          <a:xfrm>
            <a:off x="10796706" y="2269645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3F6720C-C2BF-4624-8186-70101DDA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88474"/>
              </p:ext>
            </p:extLst>
          </p:nvPr>
        </p:nvGraphicFramePr>
        <p:xfrm>
          <a:off x="7340671" y="3055052"/>
          <a:ext cx="4373734" cy="279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모티브로 참고한 게임의 조작 방식과 설정 변경 사항들을 활용하려고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방식에 경험이 없던 유저들도 쉽게 게임에 입문할 수 있도록 하기 위한 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 형태를 두가지로 나눠 현재 조작 방식이 어떤 것인지 알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면이동의 경우 조작 방향에 대해 피드백을 줄 수 있도록 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추가로 방향을 표시함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이동방향에 해당하는 화살표를 다른 화살표에 비해 확대해서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이동방향과 조이스틱 조작방향을 확실하게 인지 시키기 위한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03550"/>
                  </a:ext>
                </a:extLst>
              </a:tr>
            </a:tbl>
          </a:graphicData>
        </a:graphic>
      </p:graphicFrame>
      <p:sp>
        <p:nvSpPr>
          <p:cNvPr id="59" name="제목 1">
            <a:extLst>
              <a:ext uri="{FF2B5EF4-FFF2-40B4-BE49-F238E27FC236}">
                <a16:creationId xmlns:a16="http://schemas.microsoft.com/office/drawing/2014/main" id="{C2D5792B-BA9B-4E8A-805E-52AE99A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8"/>
            <a:ext cx="10515600" cy="474663"/>
          </a:xfrm>
        </p:spPr>
        <p:txBody>
          <a:bodyPr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 </a:t>
            </a:r>
            <a:r>
              <a:rPr lang="en-US" altLang="ko-KR" sz="2400" b="1" dirty="0">
                <a:solidFill>
                  <a:schemeClr val="bg1"/>
                </a:solidFill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C9C87-497D-46C5-B3C2-E9ED570A83DA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469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커스터마이즈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유저가 직접 </a:t>
            </a:r>
            <a:r>
              <a:rPr lang="en-US" altLang="ko-KR" dirty="0"/>
              <a:t>UI </a:t>
            </a:r>
            <a:r>
              <a:rPr lang="ko-KR" altLang="en-US" dirty="0"/>
              <a:t>배치를 할 수 있도록 만든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85E35-76F3-49BC-B9C3-CBB05B6FC9B2}"/>
              </a:ext>
            </a:extLst>
          </p:cNvPr>
          <p:cNvGrpSpPr/>
          <p:nvPr/>
        </p:nvGrpSpPr>
        <p:grpSpPr>
          <a:xfrm>
            <a:off x="1282727" y="2479675"/>
            <a:ext cx="5451245" cy="3087688"/>
            <a:chOff x="1282727" y="2479675"/>
            <a:chExt cx="5451245" cy="30876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8FF394-DAFC-41FE-AFBC-02294B5CB12F}"/>
                </a:ext>
              </a:extLst>
            </p:cNvPr>
            <p:cNvSpPr/>
            <p:nvPr/>
          </p:nvSpPr>
          <p:spPr>
            <a:xfrm>
              <a:off x="1282727" y="2479675"/>
              <a:ext cx="5451245" cy="308768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F5C9BE-F3F9-4745-9402-3271118EF521}"/>
                </a:ext>
              </a:extLst>
            </p:cNvPr>
            <p:cNvSpPr/>
            <p:nvPr/>
          </p:nvSpPr>
          <p:spPr>
            <a:xfrm>
              <a:off x="5927240" y="4365624"/>
              <a:ext cx="335754" cy="281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1AF663-9A5E-4718-B659-C6A262E88FF7}"/>
                </a:ext>
              </a:extLst>
            </p:cNvPr>
            <p:cNvSpPr/>
            <p:nvPr/>
          </p:nvSpPr>
          <p:spPr>
            <a:xfrm>
              <a:off x="5412669" y="4378323"/>
              <a:ext cx="335755" cy="281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C8A993-BCB9-4AE3-AE2B-CB80CA19C0AB}"/>
                </a:ext>
              </a:extLst>
            </p:cNvPr>
            <p:cNvSpPr/>
            <p:nvPr/>
          </p:nvSpPr>
          <p:spPr>
            <a:xfrm>
              <a:off x="5095964" y="4782349"/>
              <a:ext cx="335755" cy="268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5D9FCB-86EA-424E-AFDB-78326173BE81}"/>
                </a:ext>
              </a:extLst>
            </p:cNvPr>
            <p:cNvSpPr/>
            <p:nvPr/>
          </p:nvSpPr>
          <p:spPr>
            <a:xfrm>
              <a:off x="5207481" y="5160934"/>
              <a:ext cx="335755" cy="312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5EF48-4D0F-4934-8DCC-3D8A52BD8649}"/>
                </a:ext>
              </a:extLst>
            </p:cNvPr>
            <p:cNvSpPr/>
            <p:nvPr/>
          </p:nvSpPr>
          <p:spPr>
            <a:xfrm>
              <a:off x="5579214" y="4705135"/>
              <a:ext cx="705064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공격버튼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FE7D635-2DB7-48CF-823B-E757D844109C}"/>
                </a:ext>
              </a:extLst>
            </p:cNvPr>
            <p:cNvSpPr/>
            <p:nvPr/>
          </p:nvSpPr>
          <p:spPr>
            <a:xfrm>
              <a:off x="6284277" y="4619355"/>
              <a:ext cx="416517" cy="384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977019-910A-4728-B61D-1A84C76B09F3}"/>
                </a:ext>
              </a:extLst>
            </p:cNvPr>
            <p:cNvSpPr/>
            <p:nvPr/>
          </p:nvSpPr>
          <p:spPr>
            <a:xfrm>
              <a:off x="5995730" y="2984548"/>
              <a:ext cx="705064" cy="817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E27051-500D-45B6-B733-9DF6546395F7}"/>
                </a:ext>
              </a:extLst>
            </p:cNvPr>
            <p:cNvSpPr/>
            <p:nvPr/>
          </p:nvSpPr>
          <p:spPr>
            <a:xfrm>
              <a:off x="1695450" y="4558502"/>
              <a:ext cx="800100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 스틱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64954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설정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63276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133035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초기화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89159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좌우</a:t>
            </a:r>
            <a:br>
              <a:rPr lang="en-US" altLang="ko-KR" sz="800" b="1" dirty="0">
                <a:solidFill>
                  <a:schemeClr val="tx1"/>
                </a:solidFill>
              </a:rPr>
            </a:br>
            <a:r>
              <a:rPr lang="ko-KR" altLang="en-US" sz="800" b="1" dirty="0">
                <a:solidFill>
                  <a:schemeClr val="tx1"/>
                </a:solidFill>
              </a:rPr>
              <a:t>반전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6FB543-6EAE-4305-90F5-372800EAE32D}"/>
              </a:ext>
            </a:extLst>
          </p:cNvPr>
          <p:cNvSpPr/>
          <p:nvPr/>
        </p:nvSpPr>
        <p:spPr>
          <a:xfrm>
            <a:off x="133035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조이스틱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2455459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FE1ED7-02D0-4CB4-B201-279C9F146FD3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rot="5400000" flipH="1" flipV="1">
            <a:off x="2755193" y="2225389"/>
            <a:ext cx="295800" cy="366340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1C15F-1770-4C87-B932-A6820CE19E92}"/>
              </a:ext>
            </a:extLst>
          </p:cNvPr>
          <p:cNvSpPr/>
          <p:nvPr/>
        </p:nvSpPr>
        <p:spPr>
          <a:xfrm>
            <a:off x="3086263" y="2154396"/>
            <a:ext cx="660718" cy="212526"/>
          </a:xfrm>
          <a:prstGeom prst="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연습화면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310887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787515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7694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09E245-C1EA-425D-A12C-1932A16361E4}"/>
              </a:ext>
            </a:extLst>
          </p:cNvPr>
          <p:cNvSpPr txBox="1"/>
          <p:nvPr/>
        </p:nvSpPr>
        <p:spPr>
          <a:xfrm>
            <a:off x="5945319" y="26168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017414"/>
              </p:ext>
            </p:extLst>
          </p:nvPr>
        </p:nvGraphicFramePr>
        <p:xfrm>
          <a:off x="7589838" y="4966448"/>
          <a:ext cx="4153883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왼손 잡이 유저를 위해 좌우 반전 기능을 추가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한 화면에서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배치하고 테스트까지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14725123"/>
              </p:ext>
            </p:extLst>
          </p:nvPr>
        </p:nvGraphicFramePr>
        <p:xfrm>
          <a:off x="7589838" y="2154396"/>
          <a:ext cx="4153883" cy="274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236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기본으로 설정된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배치위치로 배치된 박스를 이동시킴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기준으로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위치를 좌우로 변경함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직접 플레이 해볼 수 있는 연습 모드로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기능을 선택할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종료하고 이전화면으로 이동하는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배치 정보가 저장되지 않았을 때 종료확인 팝업이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606126D-1599-4DF7-A645-6FFBC32B8965}"/>
              </a:ext>
            </a:extLst>
          </p:cNvPr>
          <p:cNvCxnSpPr>
            <a:cxnSpLocks/>
            <a:stCxn id="17" idx="3"/>
            <a:endCxn id="32" idx="0"/>
          </p:cNvCxnSpPr>
          <p:nvPr/>
        </p:nvCxnSpPr>
        <p:spPr>
          <a:xfrm>
            <a:off x="3746981" y="2260659"/>
            <a:ext cx="261369" cy="21901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071B8B3-9026-4FCD-A172-3EE6537F53A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3746981" y="2260659"/>
            <a:ext cx="2863093" cy="34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471F0BA-67D2-49F3-8249-9745080E2520}"/>
              </a:ext>
            </a:extLst>
          </p:cNvPr>
          <p:cNvSpPr/>
          <p:nvPr/>
        </p:nvSpPr>
        <p:spPr>
          <a:xfrm>
            <a:off x="217402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저장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BE5B7-7CF2-423D-9080-1E33769CC3BB}"/>
              </a:ext>
            </a:extLst>
          </p:cNvPr>
          <p:cNvSpPr txBox="1"/>
          <p:nvPr/>
        </p:nvSpPr>
        <p:spPr>
          <a:xfrm>
            <a:off x="2141827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FC752-1594-469A-8754-E45851AFBB2A}"/>
              </a:ext>
            </a:extLst>
          </p:cNvPr>
          <p:cNvSpPr txBox="1"/>
          <p:nvPr/>
        </p:nvSpPr>
        <p:spPr>
          <a:xfrm>
            <a:off x="1278670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34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연습화면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직접 배치한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테스트 할 수 있는 화면 </a:t>
            </a:r>
            <a:r>
              <a:rPr lang="en-US" altLang="ko-KR" dirty="0"/>
              <a:t>/ </a:t>
            </a:r>
            <a:r>
              <a:rPr lang="ko-KR" altLang="en-US" dirty="0"/>
              <a:t>조작을 연습할 수 있는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C9BE-F3F9-4745-9402-3271118EF521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1AF663-9A5E-4718-B659-C6A262E88FF7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C8A993-BCB9-4AE3-AE2B-CB80CA19C0AB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5D9FCB-86EA-424E-AFDB-78326173BE81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5EF48-4D0F-4934-8DCC-3D8A52BD8649}"/>
              </a:ext>
            </a:extLst>
          </p:cNvPr>
          <p:cNvSpPr/>
          <p:nvPr/>
        </p:nvSpPr>
        <p:spPr>
          <a:xfrm>
            <a:off x="5579214" y="4705135"/>
            <a:ext cx="705064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공격버튼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E7D635-2DB7-48CF-823B-E757D844109C}"/>
              </a:ext>
            </a:extLst>
          </p:cNvPr>
          <p:cNvSpPr/>
          <p:nvPr/>
        </p:nvSpPr>
        <p:spPr>
          <a:xfrm>
            <a:off x="6284277" y="4619355"/>
            <a:ext cx="416517" cy="384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</a:t>
            </a:r>
            <a:b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E27051-500D-45B6-B733-9DF6546395F7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86393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52865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51187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8052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3224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7091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260875" y="2337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814079" y="240083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8144" y="24799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1294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0320"/>
              </p:ext>
            </p:extLst>
          </p:nvPr>
        </p:nvGraphicFramePr>
        <p:xfrm>
          <a:off x="7589838" y="4033446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몬스터의 크기에 따라 화면에 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대한 경험이 상이하기 때문에 유저가 직접 몬스터를 소환해 타격해보는 연습을 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무기에 따라 전투방식이 다르기 때문에 조작 경험도 다를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연습하기를 원하는 무기를 검색해 착용해 볼 수 있는 기회를 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연습종료 여부를 다시 한번 물어 다시 해당화면으로 돌아오는 불편을 줄이려고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41172513"/>
              </p:ext>
            </p:extLst>
          </p:nvPr>
        </p:nvGraphicFramePr>
        <p:xfrm>
          <a:off x="7589838" y="2057448"/>
          <a:ext cx="41538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31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보스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선택해 착용할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연습을 종료하고 이전 화면으로 이동함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3224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7091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39BA342-9B66-4CB1-9741-B9B26BA2A4EC}"/>
              </a:ext>
            </a:extLst>
          </p:cNvPr>
          <p:cNvSpPr/>
          <p:nvPr/>
        </p:nvSpPr>
        <p:spPr>
          <a:xfrm>
            <a:off x="2916291" y="2164954"/>
            <a:ext cx="1009332" cy="252718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878643-34E0-4B92-9218-4A28ADFB99C0}"/>
              </a:ext>
            </a:extLst>
          </p:cNvPr>
          <p:cNvCxnSpPr>
            <a:cxnSpLocks/>
            <a:stCxn id="31" idx="0"/>
            <a:endCxn id="57" idx="1"/>
          </p:cNvCxnSpPr>
          <p:nvPr/>
        </p:nvCxnSpPr>
        <p:spPr>
          <a:xfrm rot="5400000" flipH="1" flipV="1">
            <a:off x="2686588" y="2307241"/>
            <a:ext cx="245630" cy="21377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9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무기 선택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무기 선택 버튼을 눌렀을 때 출력되는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733972" y="2120982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7213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2106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5973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2503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78092"/>
              </p:ext>
            </p:extLst>
          </p:nvPr>
        </p:nvGraphicFramePr>
        <p:xfrm>
          <a:off x="7589838" y="4528261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아이템을 검색할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범주로 원하는 무기를 찾을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편의성을 위해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아이템의 착용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착용해제가 쉽게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모바일에서 스크롤 바를 사용하기 불편함으로 스크롤 영역을 사용함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36518378"/>
              </p:ext>
            </p:extLst>
          </p:nvPr>
        </p:nvGraphicFramePr>
        <p:xfrm>
          <a:off x="7589838" y="2271298"/>
          <a:ext cx="4153883" cy="216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입력 받아 유저가 원하는 무기를 찾아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검색의 범주를 설정함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장착된 아이템을 터치하면 착용 해제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모든 아이템을 착용 해제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범주에 따라 출력 아이템이 달라진다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좌측 상단을 기준으로 이름 오름차순으로 아이템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2106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5973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0B918F-85E8-4B61-A189-E317EC0DE7BE}"/>
              </a:ext>
            </a:extLst>
          </p:cNvPr>
          <p:cNvSpPr/>
          <p:nvPr/>
        </p:nvSpPr>
        <p:spPr>
          <a:xfrm>
            <a:off x="1282727" y="2479675"/>
            <a:ext cx="5451245" cy="30876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F929C36-D4E5-4BC4-864D-86900602FACE}"/>
              </a:ext>
            </a:extLst>
          </p:cNvPr>
          <p:cNvSpPr/>
          <p:nvPr/>
        </p:nvSpPr>
        <p:spPr>
          <a:xfrm>
            <a:off x="1289681" y="2479675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58EF1A-9D26-4F1F-B672-1AFC302EDC8E}"/>
              </a:ext>
            </a:extLst>
          </p:cNvPr>
          <p:cNvSpPr/>
          <p:nvPr/>
        </p:nvSpPr>
        <p:spPr>
          <a:xfrm>
            <a:off x="6380168" y="257635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6487AC-D8F7-4947-B4A6-EFFECA9BE29A}"/>
              </a:ext>
            </a:extLst>
          </p:cNvPr>
          <p:cNvSpPr/>
          <p:nvPr/>
        </p:nvSpPr>
        <p:spPr>
          <a:xfrm>
            <a:off x="3501872" y="254099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선택</a:t>
            </a:r>
          </a:p>
        </p:txBody>
      </p:sp>
      <p:sp>
        <p:nvSpPr>
          <p:cNvPr id="72" name="모서리가 둥근 직사각형 20">
            <a:extLst>
              <a:ext uri="{FF2B5EF4-FFF2-40B4-BE49-F238E27FC236}">
                <a16:creationId xmlns:a16="http://schemas.microsoft.com/office/drawing/2014/main" id="{F27094F4-C10A-46C6-9B8A-ACB1FE36F872}"/>
              </a:ext>
            </a:extLst>
          </p:cNvPr>
          <p:cNvSpPr/>
          <p:nvPr/>
        </p:nvSpPr>
        <p:spPr>
          <a:xfrm>
            <a:off x="1385785" y="2824340"/>
            <a:ext cx="2724393" cy="395171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20631-6729-4621-AF12-FC25B1547D5D}"/>
              </a:ext>
            </a:extLst>
          </p:cNvPr>
          <p:cNvSpPr/>
          <p:nvPr/>
        </p:nvSpPr>
        <p:spPr>
          <a:xfrm>
            <a:off x="2759452" y="5264309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FA1E3F8-742A-4B92-8BFE-1E89B6848C96}"/>
              </a:ext>
            </a:extLst>
          </p:cNvPr>
          <p:cNvSpPr/>
          <p:nvPr/>
        </p:nvSpPr>
        <p:spPr>
          <a:xfrm>
            <a:off x="1461326" y="2921101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6CF00-031F-421B-AEEE-4DB8210F4D7F}"/>
              </a:ext>
            </a:extLst>
          </p:cNvPr>
          <p:cNvSpPr/>
          <p:nvPr/>
        </p:nvSpPr>
        <p:spPr>
          <a:xfrm>
            <a:off x="1476972" y="1679240"/>
            <a:ext cx="876481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1D67C5-2465-40D4-A296-6A10D9007F46}"/>
              </a:ext>
            </a:extLst>
          </p:cNvPr>
          <p:cNvSpPr/>
          <p:nvPr/>
        </p:nvSpPr>
        <p:spPr>
          <a:xfrm>
            <a:off x="1958636" y="2899110"/>
            <a:ext cx="2078493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20">
            <a:extLst>
              <a:ext uri="{FF2B5EF4-FFF2-40B4-BE49-F238E27FC236}">
                <a16:creationId xmlns:a16="http://schemas.microsoft.com/office/drawing/2014/main" id="{D9FA1F21-974C-4FF8-8CE5-CF841BEAEC11}"/>
              </a:ext>
            </a:extLst>
          </p:cNvPr>
          <p:cNvSpPr/>
          <p:nvPr/>
        </p:nvSpPr>
        <p:spPr>
          <a:xfrm>
            <a:off x="1386289" y="3993477"/>
            <a:ext cx="2723890" cy="12025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0C5511-E8D5-4E66-86C7-260BD58CAB42}"/>
              </a:ext>
            </a:extLst>
          </p:cNvPr>
          <p:cNvSpPr/>
          <p:nvPr/>
        </p:nvSpPr>
        <p:spPr>
          <a:xfrm>
            <a:off x="2005138" y="413805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D8187C2-CDD7-49C7-9BCB-24716CD02D13}"/>
              </a:ext>
            </a:extLst>
          </p:cNvPr>
          <p:cNvSpPr/>
          <p:nvPr/>
        </p:nvSpPr>
        <p:spPr>
          <a:xfrm>
            <a:off x="2850076" y="4142714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DB7513-0BAD-4FA1-AE33-1449708F74B9}"/>
              </a:ext>
            </a:extLst>
          </p:cNvPr>
          <p:cNvSpPr/>
          <p:nvPr/>
        </p:nvSpPr>
        <p:spPr>
          <a:xfrm>
            <a:off x="1940787" y="4808320"/>
            <a:ext cx="1614895" cy="29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일괄 착용 해제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4717C9-37FC-462E-B5C5-5F46C5E662FB}"/>
              </a:ext>
            </a:extLst>
          </p:cNvPr>
          <p:cNvSpPr/>
          <p:nvPr/>
        </p:nvSpPr>
        <p:spPr>
          <a:xfrm>
            <a:off x="2458605" y="1679240"/>
            <a:ext cx="876481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 박스</a:t>
            </a:r>
          </a:p>
        </p:txBody>
      </p: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6D0C01-60AF-46E6-881F-6F8D40E27D9E}"/>
              </a:ext>
            </a:extLst>
          </p:cNvPr>
          <p:cNvSpPr/>
          <p:nvPr/>
        </p:nvSpPr>
        <p:spPr>
          <a:xfrm>
            <a:off x="1382559" y="3273457"/>
            <a:ext cx="2727620" cy="6675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0D34F47-A0F8-47E0-B725-17593CCB93F8}"/>
              </a:ext>
            </a:extLst>
          </p:cNvPr>
          <p:cNvSpPr/>
          <p:nvPr/>
        </p:nvSpPr>
        <p:spPr>
          <a:xfrm>
            <a:off x="2481825" y="3351370"/>
            <a:ext cx="529088" cy="2433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ED78C47-7458-4813-B0F1-0E6357F68FB3}"/>
              </a:ext>
            </a:extLst>
          </p:cNvPr>
          <p:cNvSpPr/>
          <p:nvPr/>
        </p:nvSpPr>
        <p:spPr>
          <a:xfrm>
            <a:off x="198247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63CA0-573A-4B82-853F-ABA04794394F}"/>
              </a:ext>
            </a:extLst>
          </p:cNvPr>
          <p:cNvSpPr/>
          <p:nvPr/>
        </p:nvSpPr>
        <p:spPr>
          <a:xfrm>
            <a:off x="1447446" y="3656870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5A72454-501D-4F1A-9AE3-3353235DD7D8}"/>
              </a:ext>
            </a:extLst>
          </p:cNvPr>
          <p:cNvSpPr/>
          <p:nvPr/>
        </p:nvSpPr>
        <p:spPr>
          <a:xfrm>
            <a:off x="291441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A24FAAF-E220-4FC6-8043-B914F11753D9}"/>
              </a:ext>
            </a:extLst>
          </p:cNvPr>
          <p:cNvSpPr/>
          <p:nvPr/>
        </p:nvSpPr>
        <p:spPr>
          <a:xfrm>
            <a:off x="2327552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근거리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2E69DB-68A0-4542-BEC8-199320A48A16}"/>
              </a:ext>
            </a:extLst>
          </p:cNvPr>
          <p:cNvSpPr/>
          <p:nvPr/>
        </p:nvSpPr>
        <p:spPr>
          <a:xfrm>
            <a:off x="3800695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397EB-E8A1-492C-B227-E9C8539C9BBB}"/>
              </a:ext>
            </a:extLst>
          </p:cNvPr>
          <p:cNvSpPr/>
          <p:nvPr/>
        </p:nvSpPr>
        <p:spPr>
          <a:xfrm>
            <a:off x="3213833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원거리</a:t>
            </a:r>
          </a:p>
        </p:txBody>
      </p:sp>
      <p:sp>
        <p:nvSpPr>
          <p:cNvPr id="139" name="모서리가 둥근 직사각형 20">
            <a:extLst>
              <a:ext uri="{FF2B5EF4-FFF2-40B4-BE49-F238E27FC236}">
                <a16:creationId xmlns:a16="http://schemas.microsoft.com/office/drawing/2014/main" id="{B5779F02-0705-4150-BCB5-1B55F5E8F777}"/>
              </a:ext>
            </a:extLst>
          </p:cNvPr>
          <p:cNvSpPr/>
          <p:nvPr/>
        </p:nvSpPr>
        <p:spPr>
          <a:xfrm>
            <a:off x="4179119" y="2817428"/>
            <a:ext cx="2438473" cy="2378585"/>
          </a:xfrm>
          <a:prstGeom prst="roundRect">
            <a:avLst>
              <a:gd name="adj" fmla="val 10881"/>
            </a:avLst>
          </a:prstGeom>
          <a:solidFill>
            <a:srgbClr val="F8CBA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1277DF-5745-4A22-AD84-A5D6F2C8C7EE}"/>
              </a:ext>
            </a:extLst>
          </p:cNvPr>
          <p:cNvSpPr/>
          <p:nvPr/>
        </p:nvSpPr>
        <p:spPr>
          <a:xfrm>
            <a:off x="4295249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E95C6A-E625-436E-BA43-D59664573C75}"/>
              </a:ext>
            </a:extLst>
          </p:cNvPr>
          <p:cNvSpPr/>
          <p:nvPr/>
        </p:nvSpPr>
        <p:spPr>
          <a:xfrm>
            <a:off x="4884958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8B5A91-7F80-47AC-93CD-E89FD5357476}"/>
              </a:ext>
            </a:extLst>
          </p:cNvPr>
          <p:cNvSpPr/>
          <p:nvPr/>
        </p:nvSpPr>
        <p:spPr>
          <a:xfrm>
            <a:off x="5475750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F1D30DB-470E-4E7F-9594-9B1A371EFB63}"/>
              </a:ext>
            </a:extLst>
          </p:cNvPr>
          <p:cNvSpPr/>
          <p:nvPr/>
        </p:nvSpPr>
        <p:spPr>
          <a:xfrm>
            <a:off x="6065459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8DC6834-2B64-469E-8759-34E3DFC1CA8D}"/>
              </a:ext>
            </a:extLst>
          </p:cNvPr>
          <p:cNvSpPr/>
          <p:nvPr/>
        </p:nvSpPr>
        <p:spPr>
          <a:xfrm>
            <a:off x="4295249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28088B-CAD5-4524-85EF-EC039CA8DA46}"/>
              </a:ext>
            </a:extLst>
          </p:cNvPr>
          <p:cNvSpPr/>
          <p:nvPr/>
        </p:nvSpPr>
        <p:spPr>
          <a:xfrm>
            <a:off x="4884958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301EF0-05E4-452C-B047-83FD6FBEE012}"/>
              </a:ext>
            </a:extLst>
          </p:cNvPr>
          <p:cNvSpPr/>
          <p:nvPr/>
        </p:nvSpPr>
        <p:spPr>
          <a:xfrm>
            <a:off x="5475750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EE6D55-4A00-4265-A9CD-1B88B5447E52}"/>
              </a:ext>
            </a:extLst>
          </p:cNvPr>
          <p:cNvSpPr/>
          <p:nvPr/>
        </p:nvSpPr>
        <p:spPr>
          <a:xfrm>
            <a:off x="6065459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9101F9F-6244-43ED-A411-6F01C7853A7C}"/>
              </a:ext>
            </a:extLst>
          </p:cNvPr>
          <p:cNvSpPr/>
          <p:nvPr/>
        </p:nvSpPr>
        <p:spPr>
          <a:xfrm>
            <a:off x="4295249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BE795C-AC45-4C57-83C8-77F6F0F99325}"/>
              </a:ext>
            </a:extLst>
          </p:cNvPr>
          <p:cNvSpPr/>
          <p:nvPr/>
        </p:nvSpPr>
        <p:spPr>
          <a:xfrm>
            <a:off x="4884958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9CB52A3-4303-484C-8C56-1B3BAD72868B}"/>
              </a:ext>
            </a:extLst>
          </p:cNvPr>
          <p:cNvSpPr/>
          <p:nvPr/>
        </p:nvSpPr>
        <p:spPr>
          <a:xfrm>
            <a:off x="5475750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59FB15-4DB2-46FE-ACDD-BF5FD490927F}"/>
              </a:ext>
            </a:extLst>
          </p:cNvPr>
          <p:cNvSpPr/>
          <p:nvPr/>
        </p:nvSpPr>
        <p:spPr>
          <a:xfrm>
            <a:off x="6065459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FB9C0-D6BC-4BFF-8DBA-B40D603FB666}"/>
              </a:ext>
            </a:extLst>
          </p:cNvPr>
          <p:cNvSpPr/>
          <p:nvPr/>
        </p:nvSpPr>
        <p:spPr>
          <a:xfrm>
            <a:off x="4295249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746FEF-F54A-4344-968B-078743B461FA}"/>
              </a:ext>
            </a:extLst>
          </p:cNvPr>
          <p:cNvSpPr/>
          <p:nvPr/>
        </p:nvSpPr>
        <p:spPr>
          <a:xfrm>
            <a:off x="4884958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A7236B7-5B52-4056-B697-AEC92038302F}"/>
              </a:ext>
            </a:extLst>
          </p:cNvPr>
          <p:cNvSpPr/>
          <p:nvPr/>
        </p:nvSpPr>
        <p:spPr>
          <a:xfrm>
            <a:off x="5475750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D27613-37FF-44D9-A673-617FC0D712A5}"/>
              </a:ext>
            </a:extLst>
          </p:cNvPr>
          <p:cNvSpPr/>
          <p:nvPr/>
        </p:nvSpPr>
        <p:spPr>
          <a:xfrm>
            <a:off x="6065459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C065333D-AA6A-4123-84D4-BFA1A8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1975374" y="3652652"/>
            <a:ext cx="254645" cy="21033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9A2C83-C0D4-4683-8408-A95B0B24E256}"/>
              </a:ext>
            </a:extLst>
          </p:cNvPr>
          <p:cNvSpPr/>
          <p:nvPr/>
        </p:nvSpPr>
        <p:spPr>
          <a:xfrm>
            <a:off x="3440237" y="1679240"/>
            <a:ext cx="876481" cy="245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영역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BEA439-85C9-4B4C-8A13-88286C41847B}"/>
              </a:ext>
            </a:extLst>
          </p:cNvPr>
          <p:cNvSpPr txBox="1"/>
          <p:nvPr/>
        </p:nvSpPr>
        <p:spPr>
          <a:xfrm>
            <a:off x="1371820" y="26476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D3CE3-9078-4A2D-944D-29523C50A20E}"/>
              </a:ext>
            </a:extLst>
          </p:cNvPr>
          <p:cNvSpPr txBox="1"/>
          <p:nvPr/>
        </p:nvSpPr>
        <p:spPr>
          <a:xfrm>
            <a:off x="1353330" y="32437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D6A78C-A587-4F40-89B8-1EEA163BE6FC}"/>
              </a:ext>
            </a:extLst>
          </p:cNvPr>
          <p:cNvSpPr txBox="1"/>
          <p:nvPr/>
        </p:nvSpPr>
        <p:spPr>
          <a:xfrm>
            <a:off x="1384131" y="3958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1971A3-645B-45FF-8D5B-16DD9AAB44AD}"/>
              </a:ext>
            </a:extLst>
          </p:cNvPr>
          <p:cNvSpPr txBox="1"/>
          <p:nvPr/>
        </p:nvSpPr>
        <p:spPr>
          <a:xfrm>
            <a:off x="4215847" y="27648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1093F-D3C5-4850-956C-406A7402228D}"/>
              </a:ext>
            </a:extLst>
          </p:cNvPr>
          <p:cNvSpPr txBox="1"/>
          <p:nvPr/>
        </p:nvSpPr>
        <p:spPr>
          <a:xfrm>
            <a:off x="447398" y="1663556"/>
            <a:ext cx="83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추가 도형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9236F-5688-4068-8314-37F74BD0A7EE}"/>
              </a:ext>
            </a:extLst>
          </p:cNvPr>
          <p:cNvSpPr/>
          <p:nvPr/>
        </p:nvSpPr>
        <p:spPr>
          <a:xfrm>
            <a:off x="432157" y="1607820"/>
            <a:ext cx="4030876" cy="388471"/>
          </a:xfrm>
          <a:prstGeom prst="rect">
            <a:avLst/>
          </a:prstGeom>
          <a:noFill/>
          <a:ln w="317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DCCE305-D385-4B90-A4DE-25B642513D86}"/>
              </a:ext>
            </a:extLst>
          </p:cNvPr>
          <p:cNvCxnSpPr>
            <a:cxnSpLocks/>
            <a:stCxn id="61" idx="3"/>
            <a:endCxn id="24" idx="2"/>
          </p:cNvCxnSpPr>
          <p:nvPr/>
        </p:nvCxnSpPr>
        <p:spPr>
          <a:xfrm flipV="1">
            <a:off x="6591894" y="2319304"/>
            <a:ext cx="472437" cy="34343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935917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3589"/>
              </p:ext>
            </p:extLst>
          </p:nvPr>
        </p:nvGraphicFramePr>
        <p:xfrm>
          <a:off x="457197" y="4008091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3970"/>
              </p:ext>
            </p:extLst>
          </p:nvPr>
        </p:nvGraphicFramePr>
        <p:xfrm>
          <a:off x="6096001" y="935917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322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장르인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쉽게 즐길 수 있도록 조작의 편의성을 올리려고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분석한 자료를 활용해 게임에 적용하면 좋을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배치를 탐색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게임에 컨셉을 잘 나타낼 수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구성과 디자인 시스템을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3248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5973317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자료사진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44013527"/>
              </p:ext>
            </p:extLst>
          </p:nvPr>
        </p:nvGraphicFramePr>
        <p:xfrm>
          <a:off x="7589837" y="2068145"/>
          <a:ext cx="4153883" cy="388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8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5699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착용한 무기에 따라 캐릭터의 외형이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전투 화면에서도 동일하게 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무기에 따라 캐릭터의 성능 값이 변경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스킬 효율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등등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착용 중인 아이템을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터치 시 착용 해제 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2076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 저장된 아이템이 출력됨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착용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유지하는 것으로 아이템 상세 정보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3065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개방 되지 않은 인벤토리 자리를 자물쇠로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300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E3B73-14E8-44A6-AB28-6A3FAE3F85DB}"/>
              </a:ext>
            </a:extLst>
          </p:cNvPr>
          <p:cNvSpPr txBox="1"/>
          <p:nvPr/>
        </p:nvSpPr>
        <p:spPr>
          <a:xfrm>
            <a:off x="1623586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B058F-9604-4E82-95A9-944EEF743448}"/>
              </a:ext>
            </a:extLst>
          </p:cNvPr>
          <p:cNvSpPr txBox="1"/>
          <p:nvPr/>
        </p:nvSpPr>
        <p:spPr>
          <a:xfrm>
            <a:off x="2521775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C7151-AFFE-4719-9ADA-B71A0145F3B5}"/>
              </a:ext>
            </a:extLst>
          </p:cNvPr>
          <p:cNvSpPr txBox="1"/>
          <p:nvPr/>
        </p:nvSpPr>
        <p:spPr>
          <a:xfrm>
            <a:off x="5543105" y="259547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F1D694-6DBE-487E-BE90-84DD8F117EEB}"/>
              </a:ext>
            </a:extLst>
          </p:cNvPr>
          <p:cNvSpPr txBox="1"/>
          <p:nvPr/>
        </p:nvSpPr>
        <p:spPr>
          <a:xfrm>
            <a:off x="3855505" y="301095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DE337D-63F5-4CFE-AA88-B3173C8B8C23}"/>
              </a:ext>
            </a:extLst>
          </p:cNvPr>
          <p:cNvSpPr txBox="1"/>
          <p:nvPr/>
        </p:nvSpPr>
        <p:spPr>
          <a:xfrm>
            <a:off x="1698087" y="44150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0946CD-0E37-482F-B4EA-ED2C256EB50C}"/>
              </a:ext>
            </a:extLst>
          </p:cNvPr>
          <p:cNvSpPr txBox="1"/>
          <p:nvPr/>
        </p:nvSpPr>
        <p:spPr>
          <a:xfrm>
            <a:off x="3728352" y="3451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499185-799D-497B-B6F1-C0FFDBB214F9}"/>
              </a:ext>
            </a:extLst>
          </p:cNvPr>
          <p:cNvSpPr txBox="1"/>
          <p:nvPr/>
        </p:nvSpPr>
        <p:spPr>
          <a:xfrm>
            <a:off x="5164059" y="431484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0282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480282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481263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2687503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181755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412213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271273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271399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2978386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166506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2978313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158812"/>
            <a:ext cx="2266756" cy="1931130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298745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316233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533813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574730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270003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258112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2930282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3718447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3797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361335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521181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425170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766786"/>
              </p:ext>
            </p:extLst>
          </p:nvPr>
        </p:nvGraphicFramePr>
        <p:xfrm>
          <a:off x="7589837" y="2326089"/>
          <a:ext cx="4152515" cy="298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182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우측에 인벤토리 내용이 등장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착용 탭으로 이동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아이템에 부여된 할인율을 이미지와 텍스트로 아이템 이미지 위에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이미지를 터치해 선택을 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탭이동시 선택이 취소됨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구매 또는 판매한다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판매 시 획득가능한 코인을 버튼 위에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2AEFA-E6FC-4229-B2E0-7128B9971B14}"/>
              </a:ext>
            </a:extLst>
          </p:cNvPr>
          <p:cNvSpPr txBox="1"/>
          <p:nvPr/>
        </p:nvSpPr>
        <p:spPr>
          <a:xfrm>
            <a:off x="2143256" y="25197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DDC356-7208-4350-8A20-256C02B8EE38}"/>
              </a:ext>
            </a:extLst>
          </p:cNvPr>
          <p:cNvSpPr txBox="1"/>
          <p:nvPr/>
        </p:nvSpPr>
        <p:spPr>
          <a:xfrm>
            <a:off x="4374908" y="30655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746C0A-7BC2-4F67-A950-BE7AEB04FD4D}"/>
              </a:ext>
            </a:extLst>
          </p:cNvPr>
          <p:cNvSpPr txBox="1"/>
          <p:nvPr/>
        </p:nvSpPr>
        <p:spPr>
          <a:xfrm>
            <a:off x="3268730" y="3446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334C96-2F79-4B22-A983-FCBF6423C9D4}"/>
              </a:ext>
            </a:extLst>
          </p:cNvPr>
          <p:cNvSpPr txBox="1"/>
          <p:nvPr/>
        </p:nvSpPr>
        <p:spPr>
          <a:xfrm>
            <a:off x="4935285" y="325490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53D9C0-C9FE-4331-9924-7A647F6391EF}"/>
              </a:ext>
            </a:extLst>
          </p:cNvPr>
          <p:cNvSpPr txBox="1"/>
          <p:nvPr/>
        </p:nvSpPr>
        <p:spPr>
          <a:xfrm>
            <a:off x="2422588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4B9260-6389-448D-A600-CA6A04F89C55}"/>
              </a:ext>
            </a:extLst>
          </p:cNvPr>
          <p:cNvSpPr txBox="1"/>
          <p:nvPr/>
        </p:nvSpPr>
        <p:spPr>
          <a:xfrm>
            <a:off x="5615055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0344FBC1-9AD6-4BE1-A9D4-65A830C40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0" y="2479675"/>
            <a:ext cx="5445453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62469927"/>
              </p:ext>
            </p:extLst>
          </p:nvPr>
        </p:nvGraphicFramePr>
        <p:xfrm>
          <a:off x="7609626" y="2134869"/>
          <a:ext cx="4153882" cy="352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74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8630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선택한 아이템이 차례로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첫번째 선택한 아이템을 강화 대상으로 설정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두번째로 선택한 아이템을 강화 재료로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이후 결과 아이템의 이미지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중인 아이템을 포함해 현재 보유중인 아이템을 선택할 수 있는 임시 인벤토리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아이콘을 터치하는 것으로 선택가능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초기에 강화 방법에 대한 설명을 텍스트로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강화에 사용할 아이템을 모두 선택하게 되면 다른 텍스트로 변경됨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이전 무기 능력치와 이후 능력치를 비교할 수 있도록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80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479917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0156" y="2466690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79922" y="267391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79922" y="216816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591648" y="2398621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492347" y="2699145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88911" y="2700400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23067" y="29647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13466" y="2964794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29817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47952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06506" y="314529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56082" y="336203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67131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0286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52546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3397652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51095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193036" y="345585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26237" y="464324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57241" y="447272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08119" y="453614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598773" y="3823910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81" y="4662955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19473" y="2964721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09872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26223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32499" y="3125355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1733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7707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17553" y="5596700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82859" y="4108965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56781" y="237334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66630" y="3347743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88976" y="4507589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37148" y="4466890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422C19-966F-442E-820F-737D87B5A5B6}"/>
              </a:ext>
            </a:extLst>
          </p:cNvPr>
          <p:cNvSpPr txBox="1"/>
          <p:nvPr/>
        </p:nvSpPr>
        <p:spPr>
          <a:xfrm>
            <a:off x="1542195" y="324411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6E1B9-FAE0-43E9-82F7-DCDFE0CEDEC7}"/>
              </a:ext>
            </a:extLst>
          </p:cNvPr>
          <p:cNvSpPr txBox="1"/>
          <p:nvPr/>
        </p:nvSpPr>
        <p:spPr>
          <a:xfrm>
            <a:off x="3462090" y="32132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05E4E-D383-4E3E-A38E-1EFA838C0F78}"/>
              </a:ext>
            </a:extLst>
          </p:cNvPr>
          <p:cNvSpPr txBox="1"/>
          <p:nvPr/>
        </p:nvSpPr>
        <p:spPr>
          <a:xfrm>
            <a:off x="4345455" y="306186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5D8F7-804D-4860-B484-1D9A2E154772}"/>
              </a:ext>
            </a:extLst>
          </p:cNvPr>
          <p:cNvSpPr txBox="1"/>
          <p:nvPr/>
        </p:nvSpPr>
        <p:spPr>
          <a:xfrm>
            <a:off x="1532489" y="381582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419EA-3144-4885-A337-B8CE6D2EAB71}"/>
              </a:ext>
            </a:extLst>
          </p:cNvPr>
          <p:cNvSpPr txBox="1"/>
          <p:nvPr/>
        </p:nvSpPr>
        <p:spPr>
          <a:xfrm>
            <a:off x="649165" y="543126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41246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441246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441246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2648467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12053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350996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2673701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267495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29393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2939350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1198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293927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119777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381607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28608-4F67-4F92-9752-3EF36E579443}"/>
              </a:ext>
            </a:extLst>
          </p:cNvPr>
          <p:cNvSpPr/>
          <p:nvPr/>
        </p:nvSpPr>
        <p:spPr>
          <a:xfrm>
            <a:off x="1613568" y="420244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신규 특성 생성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2F87F2-9F61-4C1C-B162-711F591FDE1E}"/>
              </a:ext>
            </a:extLst>
          </p:cNvPr>
          <p:cNvSpPr/>
          <p:nvPr/>
        </p:nvSpPr>
        <p:spPr>
          <a:xfrm>
            <a:off x="1613568" y="449519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부여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402561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394939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394286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333258"/>
            <a:ext cx="326822" cy="26994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3561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322299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482145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441214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35152174"/>
              </p:ext>
            </p:extLst>
          </p:nvPr>
        </p:nvGraphicFramePr>
        <p:xfrm>
          <a:off x="7589838" y="1928853"/>
          <a:ext cx="4153883" cy="404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617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아이템 터치하면 선택됨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터치하는 것으로 선택 해제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788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아이템에 부여된 특성 정보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부여되지 않는 자리는 비활성화 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아이콘은 터치하여 유지하는 것으로 효과 설명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부여시 필요한 기능을 버튼과 텍스트로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비용의 경우 특성 생성시 점차 증가함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버튼을 눌러 우측에 새롭게 부여 할 특성이 생성됨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 버튼은 우측에 선택한 특성을 상단에 현재 특성 자리에 저장됨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 누를 시 새롭게 부여할 특성이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아이콘을 터치해 부여할 특성을 선택할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37362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4B80CE-2890-40C6-856B-5E2B0DB9F20B}"/>
              </a:ext>
            </a:extLst>
          </p:cNvPr>
          <p:cNvSpPr txBox="1"/>
          <p:nvPr/>
        </p:nvSpPr>
        <p:spPr>
          <a:xfrm>
            <a:off x="1852332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B11466-5349-43F4-9DFD-21441570418E}"/>
              </a:ext>
            </a:extLst>
          </p:cNvPr>
          <p:cNvSpPr txBox="1"/>
          <p:nvPr/>
        </p:nvSpPr>
        <p:spPr>
          <a:xfrm>
            <a:off x="2854693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A5C2D0-45D6-462C-999B-B1C0BF909795}"/>
              </a:ext>
            </a:extLst>
          </p:cNvPr>
          <p:cNvSpPr txBox="1"/>
          <p:nvPr/>
        </p:nvSpPr>
        <p:spPr>
          <a:xfrm>
            <a:off x="2844780" y="411520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C81D2-287D-4558-84B9-244ECB7CEE34}"/>
              </a:ext>
            </a:extLst>
          </p:cNvPr>
          <p:cNvSpPr/>
          <p:nvPr/>
        </p:nvSpPr>
        <p:spPr>
          <a:xfrm>
            <a:off x="1554586" y="3922744"/>
            <a:ext cx="1137716" cy="8737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0D59CA-B296-4F10-9652-1E13AB51DE51}"/>
              </a:ext>
            </a:extLst>
          </p:cNvPr>
          <p:cNvSpPr txBox="1"/>
          <p:nvPr/>
        </p:nvSpPr>
        <p:spPr>
          <a:xfrm>
            <a:off x="1528367" y="379963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60008149"/>
              </p:ext>
            </p:extLst>
          </p:nvPr>
        </p:nvGraphicFramePr>
        <p:xfrm>
          <a:off x="7589837" y="1843983"/>
          <a:ext cx="4153883" cy="3141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3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1414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동일한 방식으로 아이템을 선택해 합성진행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합성의 두가지 기능인 신규 아이템 제작과 능력치 옮기기를 선택할 수 있도록 버튼을 두가지로 만들어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시스템에 대해 쉽게 이해할 수 있도록 안내 텍스트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 아이템을 선택하게 되면 각 아이템의 하단에 해당 아이템의 능력치가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버튼을 누르게 되면 받게 되는 결과 아이템의 성능을 출력함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물음표 선택 시 모두 물음표로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3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장비 합성 버튼과 함께 합성 시 필요한 재화를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21973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1263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481263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481263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2688484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182736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413194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2713718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2714973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297936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2979367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159867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29792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159794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362316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522162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481231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416333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416333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381871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4666581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4698750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3980366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87" y="3452823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489443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506364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452823"/>
            <a:ext cx="326822" cy="26994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4985139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4993318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408368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261CC6-670B-4CB2-BA3B-17367DE36F53}"/>
              </a:ext>
            </a:extLst>
          </p:cNvPr>
          <p:cNvSpPr txBox="1"/>
          <p:nvPr/>
        </p:nvSpPr>
        <p:spPr>
          <a:xfrm>
            <a:off x="154061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C293F-7909-4BCE-9835-C92B7C3F0432}"/>
              </a:ext>
            </a:extLst>
          </p:cNvPr>
          <p:cNvSpPr txBox="1"/>
          <p:nvPr/>
        </p:nvSpPr>
        <p:spPr>
          <a:xfrm>
            <a:off x="302705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507657-0C61-4360-9737-20C4D701B59F}"/>
              </a:ext>
            </a:extLst>
          </p:cNvPr>
          <p:cNvSpPr/>
          <p:nvPr/>
        </p:nvSpPr>
        <p:spPr>
          <a:xfrm>
            <a:off x="3099104" y="3911485"/>
            <a:ext cx="1039510" cy="5561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결과 텍스트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39D89-2E72-4DDA-BED4-09C2AD8E2EDD}"/>
              </a:ext>
            </a:extLst>
          </p:cNvPr>
          <p:cNvSpPr txBox="1"/>
          <p:nvPr/>
        </p:nvSpPr>
        <p:spPr>
          <a:xfrm>
            <a:off x="1608138" y="40278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DE702A-4405-418E-BB2D-30B772C3259F}"/>
              </a:ext>
            </a:extLst>
          </p:cNvPr>
          <p:cNvSpPr txBox="1"/>
          <p:nvPr/>
        </p:nvSpPr>
        <p:spPr>
          <a:xfrm>
            <a:off x="3136889" y="39433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F6605C-7CD9-4D70-BF84-626067E49137}"/>
              </a:ext>
            </a:extLst>
          </p:cNvPr>
          <p:cNvSpPr txBox="1"/>
          <p:nvPr/>
        </p:nvSpPr>
        <p:spPr>
          <a:xfrm>
            <a:off x="3098695" y="450620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graphicFrame>
        <p:nvGraphicFramePr>
          <p:cNvPr id="70" name="내용 개체 틀 22">
            <a:extLst>
              <a:ext uri="{FF2B5EF4-FFF2-40B4-BE49-F238E27FC236}">
                <a16:creationId xmlns:a16="http://schemas.microsoft.com/office/drawing/2014/main" id="{07047ED4-FF97-4BB3-8568-F16AB9DB43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438288"/>
              </p:ext>
            </p:extLst>
          </p:nvPr>
        </p:nvGraphicFramePr>
        <p:xfrm>
          <a:off x="7589838" y="4998657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능력치를 옮기는 기능은 재료 아이템의 특성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강화 수치를 대상 아이템으로 옮기는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기능이 유사한 듯 보이지만 전혀 다른 기능임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합성이라는 단어가 오히려 더 효과적으로 인지 할 수 있을 것이라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CF26BFDC-0607-481A-82B9-295E79508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10"/>
          <a:stretch/>
        </p:blipFill>
        <p:spPr>
          <a:xfrm>
            <a:off x="459858" y="951350"/>
            <a:ext cx="2521567" cy="1152396"/>
          </a:xfr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C39780AE-FC8B-45F8-8919-E137C4D4862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0" y="2215749"/>
            <a:ext cx="4496812" cy="175080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4B25A1A-881C-411C-8033-741F3AA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설정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사운드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진동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54EE52CC-1F71-4E52-B0E8-FF570FB777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2463588"/>
              </p:ext>
            </p:extLst>
          </p:nvPr>
        </p:nvGraphicFramePr>
        <p:xfrm>
          <a:off x="5511800" y="895256"/>
          <a:ext cx="6286499" cy="502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25">
                  <a:extLst>
                    <a:ext uri="{9D8B030D-6E8A-4147-A177-3AD203B41FA5}">
                      <a16:colId xmlns:a16="http://schemas.microsoft.com/office/drawing/2014/main" val="1643312764"/>
                    </a:ext>
                  </a:extLst>
                </a:gridCol>
                <a:gridCol w="2867638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  <a:gridCol w="2983836">
                  <a:extLst>
                    <a:ext uri="{9D8B030D-6E8A-4147-A177-3AD203B41FA5}">
                      <a16:colId xmlns:a16="http://schemas.microsoft.com/office/drawing/2014/main" val="2128431468"/>
                    </a:ext>
                  </a:extLst>
                </a:gridCol>
              </a:tblGrid>
              <a:tr h="17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580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시간의 흐름에 따라 점차 체력이 감소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체력이 점차 감소하면서 함께 숨소리가 커짐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더 거칠어 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시스템상 시간이 지체되면 위험하다는 것을 소리로 판단할 수 있도록 하기 위한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보다 게임에 몰입감을 올리는 것을 목표로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 값이 일정 이하로 내려가게 되면 전자 알람 소리가 출력됨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 체력 이하로 내력가게 되면 위험하다는 것을 유저가 인지해야 함으로 소리로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컨셉과 잘 맞아 떨어진다고 생각했음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77624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몬스터에게 피격을 받게 되면 피격음과 함께 기기의 진동을 울리는 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동일하게 유저가 몬스터 타격 시 진동으로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설정으로 진동 크기 값을 조절 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전투시 타격감을 유저에게 전달하기 위해 진동을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진동이 불편하다고 느끼는 유저가 있을 것이라 생각해 설정으로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또는 크기 조절이 가능하도록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6406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 효과 또는 시스템 효과가 발동되었을 때 아날로그 시계소리를 출력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틱톡틱톡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효과가 사라질 때도 동일하게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컨셉이 시간과 매우 밀접한 관계가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세계관에 유저가 몰입할 수 있도록 환경음을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직접 조작한다는 느낌을 유저가 받을 수 있도록 하기 위해 소리를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645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0C0D68-EF1D-48F0-ABCA-B13C63ED508C}"/>
              </a:ext>
            </a:extLst>
          </p:cNvPr>
          <p:cNvSpPr txBox="1"/>
          <p:nvPr/>
        </p:nvSpPr>
        <p:spPr>
          <a:xfrm>
            <a:off x="473295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0C423-98F2-409F-8847-E13D8D19A334}"/>
              </a:ext>
            </a:extLst>
          </p:cNvPr>
          <p:cNvSpPr txBox="1"/>
          <p:nvPr/>
        </p:nvSpPr>
        <p:spPr>
          <a:xfrm>
            <a:off x="787620" y="2475252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2C789-7D9B-4684-9379-7EAC17D79BA1}"/>
              </a:ext>
            </a:extLst>
          </p:cNvPr>
          <p:cNvSpPr/>
          <p:nvPr/>
        </p:nvSpPr>
        <p:spPr>
          <a:xfrm>
            <a:off x="393700" y="971550"/>
            <a:ext cx="5016500" cy="12380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787E7-5989-4E44-885E-5DF267125346}"/>
              </a:ext>
            </a:extLst>
          </p:cNvPr>
          <p:cNvSpPr/>
          <p:nvPr/>
        </p:nvSpPr>
        <p:spPr>
          <a:xfrm>
            <a:off x="393700" y="2257989"/>
            <a:ext cx="5016500" cy="17085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4FAF3FAE-2FD8-4A6B-9122-F838704D3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0"/>
          <a:stretch/>
        </p:blipFill>
        <p:spPr>
          <a:xfrm>
            <a:off x="2943988" y="1155554"/>
            <a:ext cx="2587464" cy="948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3303D-C687-4A95-A922-698372186447}"/>
              </a:ext>
            </a:extLst>
          </p:cNvPr>
          <p:cNvSpPr txBox="1"/>
          <p:nvPr/>
        </p:nvSpPr>
        <p:spPr>
          <a:xfrm>
            <a:off x="2974518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pic>
        <p:nvPicPr>
          <p:cNvPr id="21" name="내용 개체 틀 8" descr="개체, 시계이(가) 표시된 사진&#10;&#10;자동 생성된 설명">
            <a:extLst>
              <a:ext uri="{FF2B5EF4-FFF2-40B4-BE49-F238E27FC236}">
                <a16:creationId xmlns:a16="http://schemas.microsoft.com/office/drawing/2014/main" id="{FF32EFB6-CDEF-4B46-B7CE-47C084DBF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7" y="3983384"/>
            <a:ext cx="4755277" cy="192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C48109-4052-45D3-A17A-04C3431D32E7}"/>
              </a:ext>
            </a:extLst>
          </p:cNvPr>
          <p:cNvSpPr txBox="1"/>
          <p:nvPr/>
        </p:nvSpPr>
        <p:spPr>
          <a:xfrm>
            <a:off x="543166" y="4341383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52986-C040-4A5E-AB87-216286BF2EC6}"/>
              </a:ext>
            </a:extLst>
          </p:cNvPr>
          <p:cNvSpPr/>
          <p:nvPr/>
        </p:nvSpPr>
        <p:spPr>
          <a:xfrm>
            <a:off x="393700" y="3995767"/>
            <a:ext cx="5016500" cy="19136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3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1">
            <a:extLst>
              <a:ext uri="{FF2B5EF4-FFF2-40B4-BE49-F238E27FC236}">
                <a16:creationId xmlns:a16="http://schemas.microsoft.com/office/drawing/2014/main" id="{EC52EF69-1F65-46A7-BC54-0F5D57E9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72858"/>
              </p:ext>
            </p:extLst>
          </p:nvPr>
        </p:nvGraphicFramePr>
        <p:xfrm>
          <a:off x="4864632" y="1055546"/>
          <a:ext cx="6735470" cy="251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5470">
                  <a:extLst>
                    <a:ext uri="{9D8B030D-6E8A-4147-A177-3AD203B41FA5}">
                      <a16:colId xmlns:a16="http://schemas.microsoft.com/office/drawing/2014/main" val="3904729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도트 그래픽 디자인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43496"/>
                  </a:ext>
                </a:extLst>
              </a:tr>
              <a:tr h="214335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0406"/>
                  </a:ext>
                </a:extLst>
              </a:tr>
            </a:tbl>
          </a:graphicData>
        </a:graphic>
      </p:graphicFrame>
      <p:graphicFrame>
        <p:nvGraphicFramePr>
          <p:cNvPr id="43" name="표 44">
            <a:extLst>
              <a:ext uri="{FF2B5EF4-FFF2-40B4-BE49-F238E27FC236}">
                <a16:creationId xmlns:a16="http://schemas.microsoft.com/office/drawing/2014/main" id="{C4836651-CF60-4665-ABEB-B06AA52834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3864701"/>
              </p:ext>
            </p:extLst>
          </p:nvPr>
        </p:nvGraphicFramePr>
        <p:xfrm>
          <a:off x="4865156" y="3662338"/>
          <a:ext cx="6734946" cy="240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4946">
                  <a:extLst>
                    <a:ext uri="{9D8B030D-6E8A-4147-A177-3AD203B41FA5}">
                      <a16:colId xmlns:a16="http://schemas.microsoft.com/office/drawing/2014/main" val="2199542081"/>
                    </a:ext>
                  </a:extLst>
                </a:gridCol>
              </a:tblGrid>
              <a:tr h="28660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 이유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59130"/>
                  </a:ext>
                </a:extLst>
              </a:tr>
              <a:tr h="354198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디자인이 게임과 맞이 않을 시 몰입에 방해가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컨셉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분위기와 맞는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디자인을 위한 예시 자료 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990709"/>
                  </a:ext>
                </a:extLst>
              </a:tr>
              <a:tr h="3393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4942"/>
                  </a:ext>
                </a:extLst>
              </a:tr>
              <a:tr h="1067676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디자인 컨셉인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스팀펑크를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강조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금속 재질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실린더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톱니바퀴 등을 디자인으로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그래픽으로 디자인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사실적인 묘사 보다 과장되고 만화 캐릭터 같은 묘사가 필요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세부 요소는 개발 과정에서 필요시 추가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86097"/>
                  </a:ext>
                </a:extLst>
              </a:tr>
            </a:tbl>
          </a:graphicData>
        </a:graphic>
      </p:graphicFrame>
      <p:graphicFrame>
        <p:nvGraphicFramePr>
          <p:cNvPr id="16" name="표 36">
            <a:extLst>
              <a:ext uri="{FF2B5EF4-FFF2-40B4-BE49-F238E27FC236}">
                <a16:creationId xmlns:a16="http://schemas.microsoft.com/office/drawing/2014/main" id="{8A14453B-0D9C-4765-99EF-CF36DCA1D8B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223530307"/>
              </p:ext>
            </p:extLst>
          </p:nvPr>
        </p:nvGraphicFramePr>
        <p:xfrm>
          <a:off x="532221" y="1055300"/>
          <a:ext cx="4281581" cy="4449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755">
                  <a:extLst>
                    <a:ext uri="{9D8B030D-6E8A-4147-A177-3AD203B41FA5}">
                      <a16:colId xmlns:a16="http://schemas.microsoft.com/office/drawing/2014/main" val="201759079"/>
                    </a:ext>
                  </a:extLst>
                </a:gridCol>
                <a:gridCol w="3103826">
                  <a:extLst>
                    <a:ext uri="{9D8B030D-6E8A-4147-A177-3AD203B41FA5}">
                      <a16:colId xmlns:a16="http://schemas.microsoft.com/office/drawing/2014/main" val="3117024506"/>
                    </a:ext>
                  </a:extLst>
                </a:gridCol>
              </a:tblGrid>
              <a:tr h="3868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디자인 예시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516707"/>
                  </a:ext>
                </a:extLst>
              </a:tr>
              <a:tr h="757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5175"/>
                  </a:ext>
                </a:extLst>
              </a:tr>
              <a:tr h="70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49991"/>
                  </a:ext>
                </a:extLst>
              </a:tr>
              <a:tr h="909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프로그래스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420425"/>
                  </a:ext>
                </a:extLst>
              </a:tr>
              <a:tr h="864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5714"/>
                  </a:ext>
                </a:extLst>
              </a:tr>
              <a:tr h="831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366"/>
                  </a:ext>
                </a:extLst>
              </a:tr>
            </a:tbl>
          </a:graphicData>
        </a:graphic>
      </p:graphicFrame>
      <p:pic>
        <p:nvPicPr>
          <p:cNvPr id="17" name="Picture 8" descr="스팀펑크 UI에 대한 이미지 검색결과">
            <a:extLst>
              <a:ext uri="{FF2B5EF4-FFF2-40B4-BE49-F238E27FC236}">
                <a16:creationId xmlns:a16="http://schemas.microsoft.com/office/drawing/2014/main" id="{8C5E4A2D-8A62-4928-87C5-C12FBF8C3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72127" r="83431" b="20604"/>
          <a:stretch/>
        </p:blipFill>
        <p:spPr bwMode="auto">
          <a:xfrm>
            <a:off x="1840010" y="1601892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스팀펑크 UI에 대한 이미지 검색결과">
            <a:extLst>
              <a:ext uri="{FF2B5EF4-FFF2-40B4-BE49-F238E27FC236}">
                <a16:creationId xmlns:a16="http://schemas.microsoft.com/office/drawing/2014/main" id="{1FA4C777-7E9C-4B67-AA8C-84AA7275E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1" t="72591" r="46275" b="21068"/>
          <a:stretch/>
        </p:blipFill>
        <p:spPr bwMode="auto">
          <a:xfrm>
            <a:off x="3337189" y="1631603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검은색, 앉아있는, 하얀색이(가) 표시된 사진&#10;&#10;자동 생성된 설명">
            <a:extLst>
              <a:ext uri="{FF2B5EF4-FFF2-40B4-BE49-F238E27FC236}">
                <a16:creationId xmlns:a16="http://schemas.microsoft.com/office/drawing/2014/main" id="{AB35AABF-1065-4DE6-A4D2-340B38EAA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32" y="2267221"/>
            <a:ext cx="507991" cy="528982"/>
          </a:xfrm>
          <a:prstGeom prst="rect">
            <a:avLst/>
          </a:prstGeom>
        </p:spPr>
      </p:pic>
      <p:pic>
        <p:nvPicPr>
          <p:cNvPr id="21" name="Picture 8" descr="스팀펑크 UI에 대한 이미지 검색결과">
            <a:extLst>
              <a:ext uri="{FF2B5EF4-FFF2-40B4-BE49-F238E27FC236}">
                <a16:creationId xmlns:a16="http://schemas.microsoft.com/office/drawing/2014/main" id="{2F91F8ED-13A5-4240-B607-E7A14A06E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36982" r="91640" b="59684"/>
          <a:stretch/>
        </p:blipFill>
        <p:spPr bwMode="auto">
          <a:xfrm>
            <a:off x="3321192" y="4761795"/>
            <a:ext cx="500982" cy="4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B0E5CEC-C01A-4EB7-A1AD-8FD32DAA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3317" y="3065969"/>
            <a:ext cx="415969" cy="2339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CCBAA1-9AA9-4B63-9F85-B85C85A5F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92" y="3376825"/>
            <a:ext cx="1070064" cy="1085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DD439C-98DC-4EC3-B1DF-776FF3DEB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92" y="3037679"/>
            <a:ext cx="1070062" cy="199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1D258C-988D-441F-A4D9-6B9286FC1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96" y="2953636"/>
            <a:ext cx="207985" cy="4506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013C1-4169-41AC-9CE0-496FDB95F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61" y="3004669"/>
            <a:ext cx="164617" cy="3725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CBA82D-24D7-4D61-8C67-92B4FC8BB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08" y="3974588"/>
            <a:ext cx="476632" cy="346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7A70F-7C33-477E-8E81-E708B9A54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31" y="4045888"/>
            <a:ext cx="866606" cy="259982"/>
          </a:xfrm>
          <a:prstGeom prst="rect">
            <a:avLst/>
          </a:prstGeom>
        </p:spPr>
      </p:pic>
      <p:pic>
        <p:nvPicPr>
          <p:cNvPr id="29" name="그림 28" descr="실내, 앉아있는, 검은색, 테이블이(가) 표시된 사진&#10;&#10;자동 생성된 설명">
            <a:extLst>
              <a:ext uri="{FF2B5EF4-FFF2-40B4-BE49-F238E27FC236}">
                <a16:creationId xmlns:a16="http://schemas.microsoft.com/office/drawing/2014/main" id="{5A635A4B-0910-4C95-834D-07AD112EBC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39162" y="4717508"/>
            <a:ext cx="502679" cy="605337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009ED96-3BB1-4EB1-A431-E901319851F6}"/>
              </a:ext>
            </a:extLst>
          </p:cNvPr>
          <p:cNvSpPr txBox="1">
            <a:spLocks/>
          </p:cNvSpPr>
          <p:nvPr/>
        </p:nvSpPr>
        <p:spPr>
          <a:xfrm>
            <a:off x="869038" y="172086"/>
            <a:ext cx="10515600" cy="4746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sz="2400" b="1" dirty="0">
                <a:solidFill>
                  <a:schemeClr val="bg1"/>
                </a:solidFill>
              </a:rPr>
              <a:t>UI</a:t>
            </a:r>
            <a:r>
              <a:rPr lang="ko-KR" altLang="en-US" sz="2400" b="1" dirty="0">
                <a:solidFill>
                  <a:schemeClr val="bg1"/>
                </a:solidFill>
              </a:rPr>
              <a:t> 디자인 컨셉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C6EF6-F207-4882-94F2-E7B864439D89}"/>
              </a:ext>
            </a:extLst>
          </p:cNvPr>
          <p:cNvSpPr txBox="1"/>
          <p:nvPr/>
        </p:nvSpPr>
        <p:spPr>
          <a:xfrm>
            <a:off x="2368499" y="4905777"/>
            <a:ext cx="157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 이미지</a:t>
            </a:r>
            <a:br>
              <a:rPr lang="en-US" altLang="ko-KR" sz="1000" dirty="0"/>
            </a:br>
            <a:r>
              <a:rPr lang="ko-KR" altLang="en-US" sz="1000" dirty="0"/>
              <a:t>출력 박스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C8565-3D03-4A10-848C-953942F97FF1}"/>
              </a:ext>
            </a:extLst>
          </p:cNvPr>
          <p:cNvSpPr txBox="1"/>
          <p:nvPr/>
        </p:nvSpPr>
        <p:spPr>
          <a:xfrm>
            <a:off x="3256240" y="5258988"/>
            <a:ext cx="89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슬롯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2ACB93-696F-4CC2-AC9C-B75CD6A60D98}"/>
              </a:ext>
            </a:extLst>
          </p:cNvPr>
          <p:cNvSpPr txBox="1"/>
          <p:nvPr/>
        </p:nvSpPr>
        <p:spPr>
          <a:xfrm>
            <a:off x="1869141" y="4414243"/>
            <a:ext cx="190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텍스트만 출력되는 박스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531D2-3ABF-4970-841A-50E3F4FF13CE}"/>
              </a:ext>
            </a:extLst>
          </p:cNvPr>
          <p:cNvSpPr txBox="1"/>
          <p:nvPr/>
        </p:nvSpPr>
        <p:spPr>
          <a:xfrm>
            <a:off x="2274695" y="2656456"/>
            <a:ext cx="116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공격 </a:t>
            </a:r>
            <a:r>
              <a:rPr lang="en-US" altLang="ko-KR" sz="1000" dirty="0"/>
              <a:t>/ </a:t>
            </a:r>
            <a:r>
              <a:rPr lang="ko-KR" altLang="en-US" sz="1000" dirty="0"/>
              <a:t>스킬 버튼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75E8AF-13E0-4734-BB85-5C9FE868413C}"/>
              </a:ext>
            </a:extLst>
          </p:cNvPr>
          <p:cNvSpPr txBox="1"/>
          <p:nvPr/>
        </p:nvSpPr>
        <p:spPr>
          <a:xfrm>
            <a:off x="3822174" y="2653958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조이스틱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BCBCF-C444-4D12-9700-0695B39C860C}"/>
              </a:ext>
            </a:extLst>
          </p:cNvPr>
          <p:cNvSpPr txBox="1"/>
          <p:nvPr/>
        </p:nvSpPr>
        <p:spPr>
          <a:xfrm>
            <a:off x="2359273" y="1867887"/>
            <a:ext cx="866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56BEA2-5265-4452-B48D-D5D479C12CD9}"/>
              </a:ext>
            </a:extLst>
          </p:cNvPr>
          <p:cNvSpPr txBox="1"/>
          <p:nvPr/>
        </p:nvSpPr>
        <p:spPr>
          <a:xfrm>
            <a:off x="3774310" y="1870978"/>
            <a:ext cx="103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비활성화</a:t>
            </a:r>
          </a:p>
        </p:txBody>
      </p:sp>
      <p:pic>
        <p:nvPicPr>
          <p:cNvPr id="38" name="Picture 8" descr="스팀펑크 UI에 대한 이미지 검색결과">
            <a:extLst>
              <a:ext uri="{FF2B5EF4-FFF2-40B4-BE49-F238E27FC236}">
                <a16:creationId xmlns:a16="http://schemas.microsoft.com/office/drawing/2014/main" id="{9CDD2951-575B-4F02-B6F7-DFB3AB2D4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256" b="51857" l="52637" r="66602">
                        <a14:foregroundMark x1="52734" y1="48962" x2="52734" y2="48962"/>
                        <a14:foregroundMark x1="54590" y1="48018" x2="54590" y2="48018"/>
                        <a14:foregroundMark x1="64941" y1="48081" x2="64941" y2="48081"/>
                        <a14:foregroundMark x1="66211" y1="48143" x2="66211" y2="48143"/>
                        <a14:foregroundMark x1="66211" y1="50031" x2="66211" y2="50031"/>
                        <a14:foregroundMark x1="66602" y1="49654" x2="66602" y2="49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83" t="45656" r="32184" b="47422"/>
          <a:stretch/>
        </p:blipFill>
        <p:spPr bwMode="auto">
          <a:xfrm>
            <a:off x="4135053" y="4768837"/>
            <a:ext cx="68792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CD8F7-41D7-4FF6-99D0-15C50018386F}"/>
              </a:ext>
            </a:extLst>
          </p:cNvPr>
          <p:cNvSpPr txBox="1"/>
          <p:nvPr/>
        </p:nvSpPr>
        <p:spPr>
          <a:xfrm>
            <a:off x="4205588" y="5257610"/>
            <a:ext cx="64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미니맵</a:t>
            </a:r>
            <a:r>
              <a:rPr lang="ko-KR" altLang="en-US" sz="10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3E517-FA31-41C5-8A23-28E9D0CC0683}"/>
              </a:ext>
            </a:extLst>
          </p:cNvPr>
          <p:cNvSpPr txBox="1"/>
          <p:nvPr/>
        </p:nvSpPr>
        <p:spPr>
          <a:xfrm>
            <a:off x="2032462" y="3548628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체력바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E6971-C749-4445-AEBD-3134BD1B0762}"/>
              </a:ext>
            </a:extLst>
          </p:cNvPr>
          <p:cNvSpPr txBox="1"/>
          <p:nvPr/>
        </p:nvSpPr>
        <p:spPr>
          <a:xfrm>
            <a:off x="3046078" y="3548629"/>
            <a:ext cx="103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방어막 개수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79151F-64F7-43F4-8876-819621AA3368}"/>
              </a:ext>
            </a:extLst>
          </p:cNvPr>
          <p:cNvGrpSpPr/>
          <p:nvPr/>
        </p:nvGrpSpPr>
        <p:grpSpPr>
          <a:xfrm>
            <a:off x="1797892" y="2312644"/>
            <a:ext cx="508894" cy="528982"/>
            <a:chOff x="1955101" y="2292757"/>
            <a:chExt cx="508894" cy="528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089C90-958A-41BD-A423-90F073CF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01" y="2292757"/>
              <a:ext cx="508894" cy="52898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5B23683-BB14-4783-83DB-A11F32AC4091}"/>
                </a:ext>
              </a:extLst>
            </p:cNvPr>
            <p:cNvSpPr/>
            <p:nvPr/>
          </p:nvSpPr>
          <p:spPr>
            <a:xfrm>
              <a:off x="2056544" y="2382755"/>
              <a:ext cx="316963" cy="311499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2D 도트 UI에 대한 이미지 검색결과">
            <a:extLst>
              <a:ext uri="{FF2B5EF4-FFF2-40B4-BE49-F238E27FC236}">
                <a16:creationId xmlns:a16="http://schemas.microsoft.com/office/drawing/2014/main" id="{DD579855-B90D-40F5-B918-40BC7202A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2729" r="77423" b="53423"/>
          <a:stretch/>
        </p:blipFill>
        <p:spPr bwMode="auto">
          <a:xfrm>
            <a:off x="4921579" y="1647026"/>
            <a:ext cx="1498999" cy="17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2D 도트 UI에 대한 이미지 검색결과">
            <a:extLst>
              <a:ext uri="{FF2B5EF4-FFF2-40B4-BE49-F238E27FC236}">
                <a16:creationId xmlns:a16="http://schemas.microsoft.com/office/drawing/2014/main" id="{289A91A5-328F-4291-90B1-FC84527B5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7" t="4978" r="11933" b="76018"/>
          <a:stretch/>
        </p:blipFill>
        <p:spPr bwMode="auto">
          <a:xfrm>
            <a:off x="7879339" y="1459148"/>
            <a:ext cx="2899562" cy="7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2D 도트 UI에 대한 이미지 검색결과">
            <a:extLst>
              <a:ext uri="{FF2B5EF4-FFF2-40B4-BE49-F238E27FC236}">
                <a16:creationId xmlns:a16="http://schemas.microsoft.com/office/drawing/2014/main" id="{37BEBDC1-FB54-49E5-959B-3DC0B77E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3966" r="55553" b="43677"/>
          <a:stretch/>
        </p:blipFill>
        <p:spPr bwMode="auto">
          <a:xfrm>
            <a:off x="6420578" y="1480086"/>
            <a:ext cx="1458761" cy="20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2D 도트 UI에 대한 이미지 검색결과">
            <a:extLst>
              <a:ext uri="{FF2B5EF4-FFF2-40B4-BE49-F238E27FC236}">
                <a16:creationId xmlns:a16="http://schemas.microsoft.com/office/drawing/2014/main" id="{CA39E627-A214-4F4E-9220-715E09E39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7" t="26624" r="1921" b="44145"/>
          <a:stretch/>
        </p:blipFill>
        <p:spPr bwMode="auto">
          <a:xfrm>
            <a:off x="7879339" y="2204936"/>
            <a:ext cx="3616686" cy="11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2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448373"/>
              </p:ext>
            </p:extLst>
          </p:nvPr>
        </p:nvGraphicFramePr>
        <p:xfrm>
          <a:off x="628651" y="4281029"/>
          <a:ext cx="10934699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454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903191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33198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59856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의도 이해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불편하다고 판단되는 요소를 수정 보완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2" y="1465087"/>
            <a:ext cx="5267348" cy="26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151388" y="1462513"/>
            <a:ext cx="5310361" cy="26625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628650" y="1358827"/>
            <a:ext cx="5453389" cy="284044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086943" y="1354671"/>
            <a:ext cx="5476405" cy="2848756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628651" y="1016117"/>
            <a:ext cx="1783126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082040" y="1011961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주차장, 측정기, 표지판, 측면이(가) 표시된 사진&#10;&#10;자동 생성된 설명">
            <a:extLst>
              <a:ext uri="{FF2B5EF4-FFF2-40B4-BE49-F238E27FC236}">
                <a16:creationId xmlns:a16="http://schemas.microsoft.com/office/drawing/2014/main" id="{7A05361C-EE6E-410B-9DAE-2180111A0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686914"/>
            <a:ext cx="7378702" cy="57508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43CBFAF-AACF-4316-8365-8BD95040BA6F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36ECAA-AD21-463B-B6E4-DE2AB265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89889"/>
              </p:ext>
            </p:extLst>
          </p:nvPr>
        </p:nvGraphicFramePr>
        <p:xfrm>
          <a:off x="7992938" y="1378679"/>
          <a:ext cx="3713288" cy="436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288">
                  <a:extLst>
                    <a:ext uri="{9D8B030D-6E8A-4147-A177-3AD203B41FA5}">
                      <a16:colId xmlns:a16="http://schemas.microsoft.com/office/drawing/2014/main" val="115154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씬 분석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싱글 게임으로 데이터 통신이 필요하지 않음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때문에 데이터를 백업하고 불러오는 작업을 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따로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불러올 리소스가 적은 게임 임으로 씬 전환이 다른 게임에 비해 적음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하나의 </a:t>
                      </a:r>
                      <a:r>
                        <a:rPr lang="ko-KR" altLang="en-US" sz="1000" dirty="0" err="1"/>
                        <a:t>씬에</a:t>
                      </a:r>
                      <a:r>
                        <a:rPr lang="ko-KR" altLang="en-US" sz="1000" dirty="0"/>
                        <a:t> 출력되는 팝업과 버튼이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편의성을 위해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커스터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마이징</a:t>
                      </a:r>
                      <a:r>
                        <a:rPr lang="ko-KR" altLang="en-US" sz="1000" dirty="0"/>
                        <a:t> 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직접 버튼을 움직여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배치할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사용하지 않고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직접 찾아가 상호작용하는 것으로 게임내 기능을 유저가 사용할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화면에서도 동일하며 게임내 </a:t>
                      </a:r>
                      <a:r>
                        <a:rPr lang="ko-KR" altLang="en-US" sz="1000" dirty="0" err="1"/>
                        <a:t>몰입력을</a:t>
                      </a:r>
                      <a:r>
                        <a:rPr lang="ko-KR" altLang="en-US" sz="1000" dirty="0"/>
                        <a:t> 올릴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대신 다수의 기능을 이용해야 할 경우 불편을 주기도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정지를 통해 언제든 시작화면으로 이동가능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게임내 진행사항을 클라이언트 내에서 자동으로 백업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종료 후 언제든 다시 게임을 실행하면 기존 플레이 정보를 불러와 다시 플레이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91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컴퓨터이(가) 표시된 사진&#10;&#10;자동 생성된 설명">
            <a:extLst>
              <a:ext uri="{FF2B5EF4-FFF2-40B4-BE49-F238E27FC236}">
                <a16:creationId xmlns:a16="http://schemas.microsoft.com/office/drawing/2014/main" id="{2595B6A8-F724-45D4-BD14-C85B7554D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525690" y="1245146"/>
            <a:ext cx="4325488" cy="216530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0483213"/>
              </p:ext>
            </p:extLst>
          </p:nvPr>
        </p:nvGraphicFramePr>
        <p:xfrm>
          <a:off x="6715125" y="1523695"/>
          <a:ext cx="4951184" cy="400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31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83897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410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현 위치가 중앙에 출력되는 것이 아닌 앞으로 출력될 방들의 개수를 고려해 공간을 남겨둔 형태로 화면에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5691" y="3503923"/>
            <a:ext cx="4325488" cy="2168394"/>
          </a:xfrm>
          <a:prstGeom prst="rect">
            <a:avLst/>
          </a:prstGeo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8" r="5510"/>
          <a:stretch/>
        </p:blipFill>
        <p:spPr>
          <a:xfrm>
            <a:off x="4972050" y="1245146"/>
            <a:ext cx="1508608" cy="442717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핵심 화면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6EC12-FEE7-4851-A8E2-7BF08A659D51}"/>
              </a:ext>
            </a:extLst>
          </p:cNvPr>
          <p:cNvSpPr txBox="1"/>
          <p:nvPr/>
        </p:nvSpPr>
        <p:spPr>
          <a:xfrm>
            <a:off x="591014" y="130687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FE1E6-E16F-41DE-863F-594D0E26D130}"/>
              </a:ext>
            </a:extLst>
          </p:cNvPr>
          <p:cNvSpPr txBox="1"/>
          <p:nvPr/>
        </p:nvSpPr>
        <p:spPr>
          <a:xfrm>
            <a:off x="591014" y="356076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1A9D2-3873-45B2-8EED-B3171A5C4BBE}"/>
              </a:ext>
            </a:extLst>
          </p:cNvPr>
          <p:cNvSpPr txBox="1"/>
          <p:nvPr/>
        </p:nvSpPr>
        <p:spPr>
          <a:xfrm>
            <a:off x="5085646" y="195675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CC19-A750-47F2-A211-3CB2EC6B0197}"/>
              </a:ext>
            </a:extLst>
          </p:cNvPr>
          <p:cNvSpPr/>
          <p:nvPr/>
        </p:nvSpPr>
        <p:spPr>
          <a:xfrm>
            <a:off x="5085645" y="1956753"/>
            <a:ext cx="1286580" cy="15471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1CFB7D31-CF4F-4830-ABB4-A38FB9D17850}"/>
              </a:ext>
            </a:extLst>
          </p:cNvPr>
          <p:cNvSpPr/>
          <p:nvPr/>
        </p:nvSpPr>
        <p:spPr>
          <a:xfrm>
            <a:off x="8002788" y="4947937"/>
            <a:ext cx="1109462" cy="1109462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2623737"/>
            <a:ext cx="2915730" cy="1368608"/>
          </a:xfrm>
          <a:prstGeom prst="rect">
            <a:avLst/>
          </a:prstGeom>
        </p:spPr>
      </p:pic>
      <p:pic>
        <p:nvPicPr>
          <p:cNvPr id="26" name="그림 25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985124"/>
            <a:ext cx="2915730" cy="1368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4307882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617100" y="2325157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고정형 </a:t>
            </a:r>
            <a:r>
              <a:rPr lang="en-US" altLang="ko-KR" sz="1200" dirty="0"/>
              <a:t>– </a:t>
            </a:r>
            <a:r>
              <a:rPr lang="ko-KR" altLang="en-US" sz="1200" dirty="0"/>
              <a:t>기본 상태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681177" y="564140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53109" y="40028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257867"/>
              </p:ext>
            </p:extLst>
          </p:nvPr>
        </p:nvGraphicFramePr>
        <p:xfrm>
          <a:off x="4000500" y="985124"/>
          <a:ext cx="7574400" cy="36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8094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05743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3212038">
                  <a:extLst>
                    <a:ext uri="{9D8B030D-6E8A-4147-A177-3AD203B41FA5}">
                      <a16:colId xmlns:a16="http://schemas.microsoft.com/office/drawing/2014/main" val="343901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일반적인 콘솔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조작 인식 범위가 제한됨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콘솔 게임의 경험이 있는 유저의 경우 더 편리하게 사용할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조작 방식에 익숙하지 않은 유저를 위한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조작하지 않을 때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출력되지 않음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설정에 비해 상대적으로 더 넓은 범위의 시야를 활용할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상하 좌우 대각선 이동만 가능하게 하는 기능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인식 영역을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등분해 이동방향을 계산하는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조작을 시스템에서 보정해주는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기능을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하는 것으로 사용유무를 체크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이동 조작이 미숙한 경우 캐릭터를 원하는 위치에 이동시키기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방식으로 캐릭터를 조작할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자유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 방향으로 캐릭터가 부드럽게 이동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기존 모바일 장르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의 조작 방식과 동일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조작 방식이 어려운 유저가 있을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98680"/>
                  </a:ext>
                </a:extLst>
              </a:tr>
            </a:tbl>
          </a:graphicData>
        </a:graphic>
      </p:graphicFrame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조이스틱 조작 방식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6F7A0-5567-4A4F-AF97-9D8D9271C605}"/>
              </a:ext>
            </a:extLst>
          </p:cNvPr>
          <p:cNvSpPr txBox="1"/>
          <p:nvPr/>
        </p:nvSpPr>
        <p:spPr>
          <a:xfrm>
            <a:off x="652070" y="9851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282F5-39AA-4153-9FE4-54D0F988D619}"/>
              </a:ext>
            </a:extLst>
          </p:cNvPr>
          <p:cNvSpPr txBox="1"/>
          <p:nvPr/>
        </p:nvSpPr>
        <p:spPr>
          <a:xfrm>
            <a:off x="652070" y="264482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BF218-DBA3-4E11-B15C-3A4347C7E565}"/>
              </a:ext>
            </a:extLst>
          </p:cNvPr>
          <p:cNvSpPr txBox="1"/>
          <p:nvPr/>
        </p:nvSpPr>
        <p:spPr>
          <a:xfrm>
            <a:off x="652070" y="429982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pic>
        <p:nvPicPr>
          <p:cNvPr id="2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A7EA18D-6C43-4129-A705-1FA2AF06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4773409" y="5264655"/>
            <a:ext cx="457200" cy="361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20124A-BCAC-4450-B7F9-12BA406D5604}"/>
              </a:ext>
            </a:extLst>
          </p:cNvPr>
          <p:cNvSpPr/>
          <p:nvPr/>
        </p:nvSpPr>
        <p:spPr>
          <a:xfrm>
            <a:off x="5344911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1A9327-9830-4B2A-8546-7B51F2609F1C}"/>
              </a:ext>
            </a:extLst>
          </p:cNvPr>
          <p:cNvSpPr/>
          <p:nvPr/>
        </p:nvSpPr>
        <p:spPr>
          <a:xfrm flipH="1">
            <a:off x="4201907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6341A2-1E1E-4836-B86A-AAD594A201EB}"/>
              </a:ext>
            </a:extLst>
          </p:cNvPr>
          <p:cNvSpPr/>
          <p:nvPr/>
        </p:nvSpPr>
        <p:spPr>
          <a:xfrm rot="5400000">
            <a:off x="4773409" y="5769388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6A1F85-4A9C-4F6C-9D83-6434B40309AB}"/>
              </a:ext>
            </a:extLst>
          </p:cNvPr>
          <p:cNvSpPr/>
          <p:nvPr/>
        </p:nvSpPr>
        <p:spPr>
          <a:xfrm rot="16200000">
            <a:off x="4773410" y="4798512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B17CB92-6C55-4223-8EC8-B4E56EC816C2}"/>
              </a:ext>
            </a:extLst>
          </p:cNvPr>
          <p:cNvSpPr/>
          <p:nvPr/>
        </p:nvSpPr>
        <p:spPr>
          <a:xfrm rot="18900000">
            <a:off x="5204224" y="490788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A54B4-FBF0-49E8-94C9-85DEE2181574}"/>
              </a:ext>
            </a:extLst>
          </p:cNvPr>
          <p:cNvSpPr/>
          <p:nvPr/>
        </p:nvSpPr>
        <p:spPr>
          <a:xfrm rot="8100000">
            <a:off x="4365384" y="569816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E2047C-396A-4796-AE7C-4E8CF8F70E80}"/>
              </a:ext>
            </a:extLst>
          </p:cNvPr>
          <p:cNvSpPr/>
          <p:nvPr/>
        </p:nvSpPr>
        <p:spPr>
          <a:xfrm rot="2700000" flipH="1">
            <a:off x="4365385" y="490788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D7E430-E414-4648-BAEB-CC5A11F10730}"/>
              </a:ext>
            </a:extLst>
          </p:cNvPr>
          <p:cNvSpPr/>
          <p:nvPr/>
        </p:nvSpPr>
        <p:spPr>
          <a:xfrm rot="13500000" flipH="1">
            <a:off x="5181107" y="569816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67C42-C0D2-47DA-9BBA-E70A2C16E3E9}"/>
              </a:ext>
            </a:extLst>
          </p:cNvPr>
          <p:cNvSpPr/>
          <p:nvPr/>
        </p:nvSpPr>
        <p:spPr>
          <a:xfrm>
            <a:off x="8087621" y="5032770"/>
            <a:ext cx="939796" cy="939796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8BEFE5-4590-48B3-AA07-16F49728B0B2}"/>
              </a:ext>
            </a:extLst>
          </p:cNvPr>
          <p:cNvSpPr/>
          <p:nvPr/>
        </p:nvSpPr>
        <p:spPr>
          <a:xfrm>
            <a:off x="8186044" y="5129926"/>
            <a:ext cx="742950" cy="742950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54E5B560-AD2D-4FC0-BA23-D4BF42BF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8328919" y="5320426"/>
            <a:ext cx="457200" cy="3619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AE0432-7E9F-4790-9280-E74F0F967549}"/>
              </a:ext>
            </a:extLst>
          </p:cNvPr>
          <p:cNvSpPr txBox="1"/>
          <p:nvPr/>
        </p:nvSpPr>
        <p:spPr>
          <a:xfrm>
            <a:off x="5916413" y="5307131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&lt;8</a:t>
            </a:r>
            <a:r>
              <a:rPr lang="ko-KR" altLang="en-US" sz="1200" dirty="0"/>
              <a:t>면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136B79-F13B-47B7-9FD8-4EAC70387F14}"/>
              </a:ext>
            </a:extLst>
          </p:cNvPr>
          <p:cNvSpPr txBox="1"/>
          <p:nvPr/>
        </p:nvSpPr>
        <p:spPr>
          <a:xfrm>
            <a:off x="9227440" y="536290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2E04C-B9CA-4D43-9550-00D165FD23BB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D71D81-D42C-4939-B055-DBC45F4803D5}"/>
              </a:ext>
            </a:extLst>
          </p:cNvPr>
          <p:cNvSpPr txBox="1"/>
          <p:nvPr/>
        </p:nvSpPr>
        <p:spPr>
          <a:xfrm>
            <a:off x="4189213" y="483513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0F48A-64F8-4A87-86F5-E12152D0531E}"/>
              </a:ext>
            </a:extLst>
          </p:cNvPr>
          <p:cNvSpPr txBox="1"/>
          <p:nvPr/>
        </p:nvSpPr>
        <p:spPr>
          <a:xfrm>
            <a:off x="8021943" y="50140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7941" y="2404630"/>
            <a:ext cx="6006858" cy="375463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장르가 매우 마이너한 장르다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플레이 스토어에서도 장르 이름이 다양하게 출시되었다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스토어 출시를 고려할 때 장르를 액션 </a:t>
            </a:r>
            <a:r>
              <a:rPr lang="en-US" altLang="ko-KR" sz="1200" dirty="0"/>
              <a:t>RPG</a:t>
            </a:r>
            <a:r>
              <a:rPr lang="ko-KR" altLang="en-US" sz="1200" dirty="0"/>
              <a:t>로 출시할 예정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장르를 플레이해본 경험이 있는 유저의 경우 유입될 확률이 높음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그 외에 경험은 없지만 유사장르</a:t>
            </a:r>
            <a:r>
              <a:rPr lang="en-US" altLang="ko-KR" sz="1200" dirty="0"/>
              <a:t>(RPG, ARPG, </a:t>
            </a:r>
            <a:r>
              <a:rPr lang="ko-KR" altLang="en-US" sz="1200" dirty="0"/>
              <a:t>액션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</a:t>
            </a:r>
            <a:r>
              <a:rPr lang="en-US" altLang="ko-KR" sz="1200" dirty="0"/>
              <a:t>)</a:t>
            </a:r>
            <a:r>
              <a:rPr lang="ko-KR" altLang="en-US" sz="1200" dirty="0"/>
              <a:t>를 플레이한 경험이 있는 유저의 경우에도 유입될 확률이 존재함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롤플레잉 장르 유저들 중 </a:t>
            </a:r>
            <a:r>
              <a:rPr lang="en-US" altLang="ko-KR" sz="1200" dirty="0"/>
              <a:t>20</a:t>
            </a:r>
            <a:r>
              <a:rPr lang="ko-KR" altLang="en-US" sz="1200" dirty="0"/>
              <a:t>대가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 장르에서 </a:t>
            </a:r>
            <a:r>
              <a:rPr lang="en-US" altLang="ko-KR" sz="1200" dirty="0"/>
              <a:t>10</a:t>
            </a:r>
            <a:r>
              <a:rPr lang="ko-KR" altLang="en-US" sz="1200" dirty="0"/>
              <a:t>대가 해당 게임에 유입될 확률이 높다</a:t>
            </a:r>
            <a:r>
              <a:rPr lang="en-US" altLang="ko-KR" sz="1200" dirty="0"/>
              <a:t>.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여성 보다는 남성 유저의 유입이 많을 것으로 예상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구글 플레이 </a:t>
            </a:r>
            <a:r>
              <a:rPr lang="en-US" altLang="ko-KR" sz="1400" dirty="0">
                <a:solidFill>
                  <a:schemeClr val="bg1"/>
                </a:solidFill>
              </a:rPr>
              <a:t>&amp; 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5727941" y="1109844"/>
            <a:ext cx="6006858" cy="1236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</a:t>
            </a:r>
            <a:endParaRPr lang="en-US" altLang="ko-KR" sz="1200" dirty="0"/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pic>
        <p:nvPicPr>
          <p:cNvPr id="33" name="내용 개체 틀 32" descr="스크린샷이(가) 표시된 사진&#10;&#10;자동 생성된 설명">
            <a:extLst>
              <a:ext uri="{FF2B5EF4-FFF2-40B4-BE49-F238E27FC236}">
                <a16:creationId xmlns:a16="http://schemas.microsoft.com/office/drawing/2014/main" id="{B3C00B84-8D59-4CF9-8F7E-D9342EEEAE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26" y="859678"/>
            <a:ext cx="3482145" cy="3089904"/>
          </a:xfrm>
          <a:prstGeom prst="rect">
            <a:avLst/>
          </a:prstGeom>
        </p:spPr>
      </p:pic>
      <p:pic>
        <p:nvPicPr>
          <p:cNvPr id="47" name="내용 개체 틀 46">
            <a:extLst>
              <a:ext uri="{FF2B5EF4-FFF2-40B4-BE49-F238E27FC236}">
                <a16:creationId xmlns:a16="http://schemas.microsoft.com/office/drawing/2014/main" id="{18F80AC8-56E9-47CA-8C13-F462A0DB618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/>
          <a:srcRect l="3168" t="52713" r="88364" b="30877"/>
          <a:stretch/>
        </p:blipFill>
        <p:spPr>
          <a:xfrm>
            <a:off x="1407543" y="3949582"/>
            <a:ext cx="3661914" cy="24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29942525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라이프 애프터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언더월드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핵전쟁 이후 생존 게임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910705718"/>
              </p:ext>
            </p:extLst>
          </p:nvPr>
        </p:nvGraphicFramePr>
        <p:xfrm>
          <a:off x="4910138" y="848143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다니기 전에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모바일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모바일로 플레이하는 게임은 직접 조작하며 플레이 할 수 있는 어드벤처 장르와 액션 장르의 게임을 주로 플레이 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새로운 장르를 플레이하는 거부감이 없다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친구들과 보내는 시간이 적지만 주기적으로 메신저를 통해 소통한다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709360755"/>
              </p:ext>
            </p:extLst>
          </p:nvPr>
        </p:nvGraphicFramePr>
        <p:xfrm>
          <a:off x="333374" y="4819650"/>
          <a:ext cx="1145893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170174172"/>
              </p:ext>
            </p:extLst>
          </p:nvPr>
        </p:nvGraphicFramePr>
        <p:xfrm>
          <a:off x="4910138" y="3004685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친구의 추천으로 게임을 알게 됨</a:t>
                      </a:r>
                      <a:endParaRPr lang="en-US" altLang="ko-KR" sz="1100" dirty="0"/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직접 스토어에 검색하여 다운 받게 됨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액션 장르 게임을 플레이한 경험 덕분에 쉽게 게임에 적응 할 수 있었다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흔하지 않은 게임 컨셉에 오랜 시간 흥미를 유지할 수 있었다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70506"/>
              </p:ext>
            </p:extLst>
          </p:nvPr>
        </p:nvGraphicFramePr>
        <p:xfrm>
          <a:off x="1927914" y="848143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940141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18" y="3230452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페이스북 메신저에 대한 이미지 검색결과">
            <a:extLst>
              <a:ext uri="{FF2B5EF4-FFF2-40B4-BE49-F238E27FC236}">
                <a16:creationId xmlns:a16="http://schemas.microsoft.com/office/drawing/2014/main" id="{04F93645-0140-4E9A-9827-F7C72CC0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4624" l="2174" r="97283">
                        <a14:foregroundMark x1="41848" y1="4839" x2="41848" y2="4839"/>
                        <a14:foregroundMark x1="44565" y1="4301" x2="48913" y2="4839"/>
                        <a14:foregroundMark x1="92391" y1="34946" x2="92391" y2="36022"/>
                        <a14:foregroundMark x1="92391" y1="38172" x2="92935" y2="40860"/>
                        <a14:foregroundMark x1="93478" y1="41935" x2="93478" y2="44086"/>
                        <a14:foregroundMark x1="94022" y1="45161" x2="94022" y2="46774"/>
                        <a14:foregroundMark x1="97283" y1="44624" x2="97283" y2="44624"/>
                        <a14:foregroundMark x1="97283" y1="44624" x2="97283" y2="44624"/>
                        <a14:foregroundMark x1="64674" y1="44086" x2="64674" y2="44086"/>
                        <a14:foregroundMark x1="50000" y1="44624" x2="50000" y2="44624"/>
                        <a14:foregroundMark x1="46196" y1="45161" x2="44022" y2="45161"/>
                        <a14:foregroundMark x1="40761" y1="45161" x2="34783" y2="48925"/>
                        <a14:foregroundMark x1="67391" y1="41935" x2="54891" y2="51613"/>
                        <a14:foregroundMark x1="75000" y1="39785" x2="52717" y2="55376"/>
                        <a14:foregroundMark x1="11413" y1="29570" x2="7065" y2="43011"/>
                        <a14:foregroundMark x1="3261" y1="44624" x2="2717" y2="50538"/>
                        <a14:foregroundMark x1="20652" y1="94624" x2="27717" y2="88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64" y="3212464"/>
            <a:ext cx="393855" cy="3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80664350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던전 메이커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검은 사막 모바일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754354225"/>
              </p:ext>
            </p:extLst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게임의 경우 오랜 시간 직접 플레이 해야 한다는 것에 큰 피로감을 느껴 자주 플레이 하지 않게 되었다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도트 그래픽을 좋아하며 때문에 일부 </a:t>
                      </a:r>
                      <a:r>
                        <a:rPr lang="ko-KR" altLang="en-US" sz="1200" dirty="0" err="1"/>
                        <a:t>인디게임을</a:t>
                      </a:r>
                      <a:r>
                        <a:rPr lang="ko-KR" altLang="en-US" sz="1200" dirty="0"/>
                        <a:t> 플레이한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주위에서 </a:t>
                      </a:r>
                      <a:r>
                        <a:rPr lang="en-US" altLang="ko-KR" sz="1200" dirty="0"/>
                        <a:t>RPG </a:t>
                      </a:r>
                      <a:r>
                        <a:rPr lang="ko-KR" altLang="en-US" sz="1200" dirty="0"/>
                        <a:t>게임을 추천해 플레이 해본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플레이 하던 던전 메이커의 경험으로 전체 플레이 시간이 짧되 집중할 수 있는 게임을 찾기 시작했다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85458757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힘들었지만 점차 쌓이는 숙련도에 점차 적응하며 오랜 시간 게임을 플레이함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17546"/>
              </p:ext>
            </p:extLst>
          </p:nvPr>
        </p:nvGraphicFramePr>
        <p:xfrm>
          <a:off x="1927914" y="840668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8" name="표 개체 틀 10">
            <a:extLst>
              <a:ext uri="{FF2B5EF4-FFF2-40B4-BE49-F238E27FC236}">
                <a16:creationId xmlns:a16="http://schemas.microsoft.com/office/drawing/2014/main" id="{75669EF9-B21C-4264-9F25-75E64C89DAE5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742109405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유튜브 에서 관련 영상을 접하고 다운받음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조작에 적응하는 시간은 다소 필요했다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집에서 쉬는 시간을 활용해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높은 난이도를 캐릭터의 성장과 숙련도 성장으로 극복할 수 있었다는 것에 만족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플레이 시간이 짧아 나눠서 할 수 있는 점이 좋았다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13820</TotalTime>
  <Words>3965</Words>
  <Application>Microsoft Office PowerPoint</Application>
  <PresentationFormat>와이드스크린</PresentationFormat>
  <Paragraphs>987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컨셉을 살린, 전투에 집중할 수 있는 UI</vt:lpstr>
      <vt:lpstr>PowerPoint 프레젠테이션</vt:lpstr>
      <vt:lpstr>PowerPoint 프레젠테이션</vt:lpstr>
      <vt:lpstr>PowerPoint 프레젠테이션</vt:lpstr>
      <vt:lpstr>PowerPoint 프레젠테이션</vt:lpstr>
      <vt:lpstr>조이스틱 조작 방식 분석</vt:lpstr>
      <vt:lpstr>사용자 분석(구글 플레이 &amp; 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씬/레이어 기획</vt:lpstr>
      <vt:lpstr>세부 UI 기획</vt:lpstr>
      <vt:lpstr>PowerPoint 프레젠테이션</vt:lpstr>
      <vt:lpstr>세부 UI 기획</vt:lpstr>
      <vt:lpstr>세부 UI 기획</vt:lpstr>
      <vt:lpstr>세부 UI 기획</vt:lpstr>
      <vt:lpstr>세부 UI 기획</vt:lpstr>
      <vt:lpstr>세부 UI 기획</vt:lpstr>
      <vt:lpstr>세부 UI 기획</vt:lpstr>
      <vt:lpstr>PowerPoint 프레젠테이션</vt:lpstr>
      <vt:lpstr>PowerPoint 프레젠테이션</vt:lpstr>
      <vt:lpstr>PowerPoint 프레젠테이션</vt:lpstr>
      <vt:lpstr>PowerPoint 프레젠테이션</vt:lpstr>
      <vt:lpstr>세부 UI 설정(사운드, 진동)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733</cp:revision>
  <dcterms:created xsi:type="dcterms:W3CDTF">2019-10-07T05:13:37Z</dcterms:created>
  <dcterms:modified xsi:type="dcterms:W3CDTF">2019-12-10T12:16:23Z</dcterms:modified>
</cp:coreProperties>
</file>